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1" r:id="rId3"/>
    <p:sldId id="321" r:id="rId4"/>
    <p:sldId id="312" r:id="rId5"/>
    <p:sldId id="313" r:id="rId6"/>
    <p:sldId id="342" r:id="rId7"/>
    <p:sldId id="343" r:id="rId8"/>
    <p:sldId id="349" r:id="rId9"/>
    <p:sldId id="345" r:id="rId10"/>
    <p:sldId id="346" r:id="rId11"/>
    <p:sldId id="347" r:id="rId12"/>
    <p:sldId id="334" r:id="rId13"/>
    <p:sldId id="348" r:id="rId14"/>
    <p:sldId id="352" r:id="rId15"/>
    <p:sldId id="353" r:id="rId16"/>
    <p:sldId id="354" r:id="rId17"/>
    <p:sldId id="355" r:id="rId18"/>
    <p:sldId id="356" r:id="rId19"/>
    <p:sldId id="358" r:id="rId20"/>
    <p:sldId id="360" r:id="rId21"/>
    <p:sldId id="362" r:id="rId22"/>
    <p:sldId id="364" r:id="rId23"/>
    <p:sldId id="365" r:id="rId24"/>
    <p:sldId id="367" r:id="rId25"/>
    <p:sldId id="366" r:id="rId26"/>
    <p:sldId id="368" r:id="rId27"/>
    <p:sldId id="369" r:id="rId28"/>
    <p:sldId id="370" r:id="rId29"/>
    <p:sldId id="371" r:id="rId30"/>
    <p:sldId id="373" r:id="rId31"/>
    <p:sldId id="337" r:id="rId32"/>
    <p:sldId id="336" r:id="rId33"/>
    <p:sldId id="335" r:id="rId34"/>
    <p:sldId id="374" r:id="rId35"/>
    <p:sldId id="376" r:id="rId36"/>
    <p:sldId id="377" r:id="rId37"/>
    <p:sldId id="378" r:id="rId38"/>
    <p:sldId id="379" r:id="rId39"/>
    <p:sldId id="380" r:id="rId40"/>
    <p:sldId id="381" r:id="rId41"/>
    <p:sldId id="375" r:id="rId42"/>
    <p:sldId id="338" r:id="rId43"/>
    <p:sldId id="339" r:id="rId44"/>
    <p:sldId id="340" r:id="rId45"/>
    <p:sldId id="384" r:id="rId4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ADE"/>
    <a:srgbClr val="FFFFFF"/>
    <a:srgbClr val="002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3" autoAdjust="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Lifetime</a:t>
            </a:r>
            <a:r>
              <a:rPr lang="en-US" baseline="0"/>
              <a:t> Exemption Amount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Amount</c:v>
                </c:pt>
              </c:strCache>
            </c:strRef>
          </c:tx>
          <c:spPr>
            <a:solidFill>
              <a:schemeClr val="accent1"/>
            </a:solidFill>
            <a:ln>
              <a:noFill/>
            </a:ln>
            <a:effectLst/>
          </c:spPr>
          <c:invertIfNegative val="0"/>
          <c:cat>
            <c:numRef>
              <c:f>Sheet1!$A$2:$A$17</c:f>
              <c:numCache>
                <c:formatCode>0</c:formatCode>
                <c:ptCount val="1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numCache>
            </c:numRef>
          </c:cat>
          <c:val>
            <c:numRef>
              <c:f>Sheet1!$B$2:$B$17</c:f>
              <c:numCache>
                <c:formatCode>_("$"* #,##0.00_);_("$"* \(#,##0.00\);_("$"* "-"??_);_(@_)</c:formatCode>
                <c:ptCount val="16"/>
                <c:pt idx="0">
                  <c:v>5000000</c:v>
                </c:pt>
                <c:pt idx="1">
                  <c:v>5120000</c:v>
                </c:pt>
                <c:pt idx="2">
                  <c:v>5250000</c:v>
                </c:pt>
                <c:pt idx="3">
                  <c:v>5340000</c:v>
                </c:pt>
                <c:pt idx="4">
                  <c:v>5430000</c:v>
                </c:pt>
                <c:pt idx="5">
                  <c:v>5450000</c:v>
                </c:pt>
                <c:pt idx="6">
                  <c:v>5490000</c:v>
                </c:pt>
                <c:pt idx="7">
                  <c:v>11180000</c:v>
                </c:pt>
                <c:pt idx="8">
                  <c:v>11400000</c:v>
                </c:pt>
                <c:pt idx="9">
                  <c:v>11580000</c:v>
                </c:pt>
                <c:pt idx="10">
                  <c:v>11700000</c:v>
                </c:pt>
                <c:pt idx="11">
                  <c:v>12060000</c:v>
                </c:pt>
                <c:pt idx="12">
                  <c:v>12920000</c:v>
                </c:pt>
                <c:pt idx="13">
                  <c:v>13610000</c:v>
                </c:pt>
                <c:pt idx="14">
                  <c:v>13990000</c:v>
                </c:pt>
                <c:pt idx="15">
                  <c:v>7000000</c:v>
                </c:pt>
              </c:numCache>
            </c:numRef>
          </c:val>
          <c:extLst>
            <c:ext xmlns:c16="http://schemas.microsoft.com/office/drawing/2014/chart" uri="{C3380CC4-5D6E-409C-BE32-E72D297353CC}">
              <c16:uniqueId val="{00000000-F4F8-4ECF-B3B5-A4DF16891632}"/>
            </c:ext>
          </c:extLst>
        </c:ser>
        <c:dLbls>
          <c:showLegendKey val="0"/>
          <c:showVal val="0"/>
          <c:showCatName val="0"/>
          <c:showSerName val="0"/>
          <c:showPercent val="0"/>
          <c:showBubbleSize val="0"/>
        </c:dLbls>
        <c:gapWidth val="219"/>
        <c:overlap val="-27"/>
        <c:axId val="937749512"/>
        <c:axId val="937747352"/>
      </c:barChart>
      <c:catAx>
        <c:axId val="9377495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747352"/>
        <c:crosses val="autoZero"/>
        <c:auto val="1"/>
        <c:lblAlgn val="ctr"/>
        <c:lblOffset val="100"/>
        <c:noMultiLvlLbl val="0"/>
      </c:catAx>
      <c:valAx>
        <c:axId val="9377473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74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61-6A7A-5926-BD61-3B3E69B9C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ED082-0858-CA80-2ADA-5EBCD4933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5EB48-C48F-E09F-C56F-754C8B6F5FBC}"/>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A2E904AC-7CCF-A120-985A-01CB8DED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BCDB4-B2D3-4242-C4C1-74FE76B3B6DB}"/>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337053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2F59-346F-2ED5-4D14-EE1C0D1E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44E2CA-28D4-739C-F30C-A5A8CCF8C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F96CA-5555-530F-3C50-D228FF38E05A}"/>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CDB057D1-5732-A9C5-B6C8-BAF1434E9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0C175-CAA3-9748-CF7A-66D20F43BE6E}"/>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89418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F5BCF-70EA-2F1A-5558-2CED2CC16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45FBB-9D30-2073-2496-411EB048D0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FE682-462A-5F18-1CC3-231936FB16AB}"/>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EE0F92AC-816C-5043-1EBF-CE8AC3166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0E70C-9300-4AC2-F121-C6280ADE5772}"/>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309340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CECE2C-4337-E55F-FBEF-2933F2C9AEFA}"/>
              </a:ext>
            </a:extLst>
          </p:cNvPr>
          <p:cNvPicPr>
            <a:picLocks noGrp="1" noRot="1" noChangeAspect="1" noMove="1" noResize="1" noEditPoints="1" noAdjustHandles="1" noChangeArrowheads="1" noChangeShapeType="1" noCrop="1"/>
          </p:cNvPicPr>
          <p:nvPr userDrawn="1"/>
        </p:nvPicPr>
        <p:blipFill rotWithShape="1">
          <a:blip r:embed="rId2" cstate="email">
            <a:extLst>
              <a:ext uri="{28A0092B-C50C-407E-A947-70E740481C1C}">
                <a14:useLocalDpi xmlns:a14="http://schemas.microsoft.com/office/drawing/2010/main"/>
              </a:ext>
            </a:extLst>
          </a:blip>
          <a:srcRect l="16974" b="1797"/>
          <a:stretch/>
        </p:blipFill>
        <p:spPr>
          <a:xfrm>
            <a:off x="0" y="2750950"/>
            <a:ext cx="7736957" cy="4107050"/>
          </a:xfrm>
          <a:prstGeom prst="rect">
            <a:avLst/>
          </a:prstGeom>
        </p:spPr>
      </p:pic>
      <p:pic>
        <p:nvPicPr>
          <p:cNvPr id="11" name="Picture 10">
            <a:extLst>
              <a:ext uri="{FF2B5EF4-FFF2-40B4-BE49-F238E27FC236}">
                <a16:creationId xmlns:a16="http://schemas.microsoft.com/office/drawing/2014/main" id="{E20A49C6-A25F-42E0-4D68-33B9B5DE21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3346" y="1282700"/>
            <a:ext cx="2152764" cy="1226941"/>
          </a:xfrm>
          <a:prstGeom prst="rect">
            <a:avLst/>
          </a:prstGeom>
        </p:spPr>
      </p:pic>
      <p:sp>
        <p:nvSpPr>
          <p:cNvPr id="15" name="Text Placeholder 14">
            <a:extLst>
              <a:ext uri="{FF2B5EF4-FFF2-40B4-BE49-F238E27FC236}">
                <a16:creationId xmlns:a16="http://schemas.microsoft.com/office/drawing/2014/main" id="{3D3BAD14-4E80-ECB8-7253-E39DC2441990}"/>
              </a:ext>
            </a:extLst>
          </p:cNvPr>
          <p:cNvSpPr>
            <a:spLocks noGrp="1"/>
          </p:cNvSpPr>
          <p:nvPr>
            <p:ph type="body" sz="quarter" idx="10" hasCustomPrompt="1"/>
          </p:nvPr>
        </p:nvSpPr>
        <p:spPr>
          <a:xfrm>
            <a:off x="642986" y="2949887"/>
            <a:ext cx="10936288" cy="646331"/>
          </a:xfrm>
        </p:spPr>
        <p:txBody>
          <a:bodyPr anchor="ctr" anchorCtr="1">
            <a:spAutoFit/>
          </a:bodyPr>
          <a:lstStyle>
            <a:lvl1pPr marL="0" indent="0">
              <a:buNone/>
              <a:defRPr sz="4000" b="1" cap="all" spc="300" baseline="0"/>
            </a:lvl1pPr>
          </a:lstStyle>
          <a:p>
            <a:pPr lvl="0"/>
            <a:r>
              <a:rPr lang="en-US" dirty="0"/>
              <a:t>TITLE</a:t>
            </a:r>
          </a:p>
        </p:txBody>
      </p:sp>
      <p:sp>
        <p:nvSpPr>
          <p:cNvPr id="17" name="Text Placeholder 16">
            <a:extLst>
              <a:ext uri="{FF2B5EF4-FFF2-40B4-BE49-F238E27FC236}">
                <a16:creationId xmlns:a16="http://schemas.microsoft.com/office/drawing/2014/main" id="{C4F9A470-16D4-AB4C-1CA6-3E548B326748}"/>
              </a:ext>
            </a:extLst>
          </p:cNvPr>
          <p:cNvSpPr>
            <a:spLocks noGrp="1"/>
          </p:cNvSpPr>
          <p:nvPr>
            <p:ph type="body" sz="quarter" idx="11" hasCustomPrompt="1"/>
          </p:nvPr>
        </p:nvSpPr>
        <p:spPr>
          <a:xfrm>
            <a:off x="642938" y="3595688"/>
            <a:ext cx="10936287" cy="366712"/>
          </a:xfrm>
        </p:spPr>
        <p:txBody>
          <a:bodyPr/>
          <a:lstStyle>
            <a:lvl1pPr marL="0" indent="0" algn="ctr">
              <a:buNone/>
              <a:defRPr sz="1400" cap="all" spc="300" baseline="0"/>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7326E2DE-8369-897B-FF7C-514E5E5FC154}"/>
              </a:ext>
            </a:extLst>
          </p:cNvPr>
          <p:cNvSpPr>
            <a:spLocks noGrp="1"/>
          </p:cNvSpPr>
          <p:nvPr>
            <p:ph type="body" sz="quarter" idx="12" hasCustomPrompt="1"/>
          </p:nvPr>
        </p:nvSpPr>
        <p:spPr>
          <a:xfrm>
            <a:off x="9975273" y="6275388"/>
            <a:ext cx="1881043" cy="266700"/>
          </a:xfrm>
        </p:spPr>
        <p:txBody>
          <a:bodyPr>
            <a:normAutofit/>
          </a:bodyPr>
          <a:lstStyle>
            <a:lvl1pPr marL="0" indent="0" algn="r">
              <a:buNone/>
              <a:defRPr sz="900" cap="all" spc="300" baseline="0">
                <a:solidFill>
                  <a:srgbClr val="205987"/>
                </a:solidFill>
              </a:defRPr>
            </a:lvl1pPr>
          </a:lstStyle>
          <a:p>
            <a:pPr lvl="0"/>
            <a:r>
              <a:rPr lang="en-US" dirty="0"/>
              <a:t>MONTH XX, 20XX</a:t>
            </a:r>
          </a:p>
        </p:txBody>
      </p:sp>
      <p:pic>
        <p:nvPicPr>
          <p:cNvPr id="2" name="Content Placeholder 5">
            <a:extLst>
              <a:ext uri="{FF2B5EF4-FFF2-40B4-BE49-F238E27FC236}">
                <a16:creationId xmlns:a16="http://schemas.microsoft.com/office/drawing/2014/main" id="{1A68795D-08C3-EEAD-03A3-E6948EEDA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7207" y="1282700"/>
            <a:ext cx="3518989" cy="1143000"/>
          </a:xfrm>
          <a:prstGeom prst="rect">
            <a:avLst/>
          </a:prstGeom>
        </p:spPr>
      </p:pic>
    </p:spTree>
    <p:extLst>
      <p:ext uri="{BB962C8B-B14F-4D97-AF65-F5344CB8AC3E}">
        <p14:creationId xmlns:p14="http://schemas.microsoft.com/office/powerpoint/2010/main" val="310760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2AE17F-1595-BD2F-0414-3993959E77CC}"/>
              </a:ext>
            </a:extLst>
          </p:cNvPr>
          <p:cNvCxnSpPr>
            <a:cxnSpLocks/>
          </p:cNvCxnSpPr>
          <p:nvPr userDrawn="1"/>
        </p:nvCxnSpPr>
        <p:spPr>
          <a:xfrm>
            <a:off x="6932934" y="0"/>
            <a:ext cx="0" cy="1844522"/>
          </a:xfrm>
          <a:prstGeom prst="line">
            <a:avLst/>
          </a:prstGeom>
          <a:ln w="15875">
            <a:solidFill>
              <a:srgbClr val="AF925D"/>
            </a:solidFill>
          </a:ln>
        </p:spPr>
        <p:style>
          <a:lnRef idx="1">
            <a:schemeClr val="accent3"/>
          </a:lnRef>
          <a:fillRef idx="0">
            <a:schemeClr val="accent3"/>
          </a:fillRef>
          <a:effectRef idx="0">
            <a:schemeClr val="accent3"/>
          </a:effectRef>
          <a:fontRef idx="minor">
            <a:schemeClr val="tx1"/>
          </a:fontRef>
        </p:style>
      </p:cxnSp>
      <p:sp>
        <p:nvSpPr>
          <p:cNvPr id="8" name="Rectangle 7">
            <a:extLst>
              <a:ext uri="{FF2B5EF4-FFF2-40B4-BE49-F238E27FC236}">
                <a16:creationId xmlns:a16="http://schemas.microsoft.com/office/drawing/2014/main" id="{8426D727-0B54-F1AB-D2BF-94555E14F17D}"/>
              </a:ext>
            </a:extLst>
          </p:cNvPr>
          <p:cNvSpPr/>
          <p:nvPr userDrawn="1"/>
        </p:nvSpPr>
        <p:spPr>
          <a:xfrm>
            <a:off x="1767649" y="1844522"/>
            <a:ext cx="8664302" cy="3791780"/>
          </a:xfrm>
          <a:prstGeom prst="rect">
            <a:avLst/>
          </a:prstGeom>
          <a:noFill/>
          <a:ln w="15875">
            <a:solidFill>
              <a:srgbClr val="AF92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8">
            <a:extLst>
              <a:ext uri="{FF2B5EF4-FFF2-40B4-BE49-F238E27FC236}">
                <a16:creationId xmlns:a16="http://schemas.microsoft.com/office/drawing/2014/main" id="{53B858D0-4DA5-D4AD-DE71-552C2D896264}"/>
              </a:ext>
            </a:extLst>
          </p:cNvPr>
          <p:cNvSpPr>
            <a:spLocks noGrp="1"/>
          </p:cNvSpPr>
          <p:nvPr>
            <p:ph type="body" sz="quarter" idx="12" hasCustomPrompt="1"/>
          </p:nvPr>
        </p:nvSpPr>
        <p:spPr>
          <a:xfrm>
            <a:off x="10021453" y="6277761"/>
            <a:ext cx="1881043" cy="266700"/>
          </a:xfrm>
        </p:spPr>
        <p:txBody>
          <a:bodyPr numCol="2" anchor="ctr">
            <a:normAutofit/>
          </a:bodyPr>
          <a:lstStyle>
            <a:lvl1pPr marL="0" indent="0" algn="r">
              <a:buNone/>
              <a:defRPr sz="900" cap="all" spc="300" baseline="0">
                <a:solidFill>
                  <a:srgbClr val="AF925D"/>
                </a:solidFill>
              </a:defRPr>
            </a:lvl1pPr>
          </a:lstStyle>
          <a:p>
            <a:pPr lvl="0"/>
            <a:r>
              <a:rPr lang="en-US" dirty="0"/>
              <a:t>MONTH XX, 20XX</a:t>
            </a:r>
          </a:p>
        </p:txBody>
      </p:sp>
      <p:sp>
        <p:nvSpPr>
          <p:cNvPr id="11" name="Text Placeholder 14">
            <a:extLst>
              <a:ext uri="{FF2B5EF4-FFF2-40B4-BE49-F238E27FC236}">
                <a16:creationId xmlns:a16="http://schemas.microsoft.com/office/drawing/2014/main" id="{A4D480FC-D3FE-7269-34BC-78760BF5D926}"/>
              </a:ext>
            </a:extLst>
          </p:cNvPr>
          <p:cNvSpPr>
            <a:spLocks noGrp="1"/>
          </p:cNvSpPr>
          <p:nvPr>
            <p:ph type="body" sz="quarter" idx="10" hasCustomPrompt="1"/>
          </p:nvPr>
        </p:nvSpPr>
        <p:spPr>
          <a:xfrm>
            <a:off x="2479962" y="1191918"/>
            <a:ext cx="3332409" cy="480131"/>
          </a:xfrm>
        </p:spPr>
        <p:txBody>
          <a:bodyPr wrap="square" anchor="t" anchorCtr="0">
            <a:spAutoFit/>
          </a:bodyPr>
          <a:lstStyle>
            <a:lvl1pPr marL="0" indent="0" algn="l">
              <a:buNone/>
              <a:defRPr sz="2800" b="1" cap="all" spc="300" baseline="0"/>
            </a:lvl1pPr>
          </a:lstStyle>
          <a:p>
            <a:pPr lvl="0"/>
            <a:r>
              <a:rPr lang="en-US" dirty="0"/>
              <a:t>Agenda</a:t>
            </a:r>
          </a:p>
        </p:txBody>
      </p:sp>
      <p:sp>
        <p:nvSpPr>
          <p:cNvPr id="12" name="Text Placeholder 14">
            <a:extLst>
              <a:ext uri="{FF2B5EF4-FFF2-40B4-BE49-F238E27FC236}">
                <a16:creationId xmlns:a16="http://schemas.microsoft.com/office/drawing/2014/main" id="{146907FC-895F-3C2C-1EFD-CD92321B679C}"/>
              </a:ext>
            </a:extLst>
          </p:cNvPr>
          <p:cNvSpPr>
            <a:spLocks noGrp="1"/>
          </p:cNvSpPr>
          <p:nvPr>
            <p:ph type="body" sz="quarter" idx="14" hasCustomPrompt="1"/>
          </p:nvPr>
        </p:nvSpPr>
        <p:spPr>
          <a:xfrm>
            <a:off x="2590799" y="2370655"/>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01</a:t>
            </a:r>
          </a:p>
        </p:txBody>
      </p:sp>
      <p:sp>
        <p:nvSpPr>
          <p:cNvPr id="13" name="Text Placeholder 14">
            <a:extLst>
              <a:ext uri="{FF2B5EF4-FFF2-40B4-BE49-F238E27FC236}">
                <a16:creationId xmlns:a16="http://schemas.microsoft.com/office/drawing/2014/main" id="{B266E784-987F-B58C-5B56-2F3651381F8A}"/>
              </a:ext>
            </a:extLst>
          </p:cNvPr>
          <p:cNvSpPr>
            <a:spLocks noGrp="1"/>
          </p:cNvSpPr>
          <p:nvPr>
            <p:ph type="body" sz="quarter" idx="15" hasCustomPrompt="1"/>
          </p:nvPr>
        </p:nvSpPr>
        <p:spPr>
          <a:xfrm>
            <a:off x="2590799" y="3512724"/>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02</a:t>
            </a:r>
          </a:p>
        </p:txBody>
      </p:sp>
      <p:sp>
        <p:nvSpPr>
          <p:cNvPr id="14" name="Text Placeholder 14">
            <a:extLst>
              <a:ext uri="{FF2B5EF4-FFF2-40B4-BE49-F238E27FC236}">
                <a16:creationId xmlns:a16="http://schemas.microsoft.com/office/drawing/2014/main" id="{DB25AEF4-7D1C-1B13-05E8-3813020909A5}"/>
              </a:ext>
            </a:extLst>
          </p:cNvPr>
          <p:cNvSpPr>
            <a:spLocks noGrp="1"/>
          </p:cNvSpPr>
          <p:nvPr>
            <p:ph type="body" sz="quarter" idx="16" hasCustomPrompt="1"/>
          </p:nvPr>
        </p:nvSpPr>
        <p:spPr>
          <a:xfrm>
            <a:off x="2590798" y="4695308"/>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03</a:t>
            </a:r>
          </a:p>
        </p:txBody>
      </p:sp>
      <p:cxnSp>
        <p:nvCxnSpPr>
          <p:cNvPr id="15" name="Straight Connector 14">
            <a:extLst>
              <a:ext uri="{FF2B5EF4-FFF2-40B4-BE49-F238E27FC236}">
                <a16:creationId xmlns:a16="http://schemas.microsoft.com/office/drawing/2014/main" id="{ABF30119-69ED-EE7D-46D7-2319DEF1279A}"/>
              </a:ext>
            </a:extLst>
          </p:cNvPr>
          <p:cNvCxnSpPr>
            <a:cxnSpLocks/>
          </p:cNvCxnSpPr>
          <p:nvPr userDrawn="1"/>
        </p:nvCxnSpPr>
        <p:spPr>
          <a:xfrm>
            <a:off x="3367308" y="3500708"/>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A90C2B2D-F442-6356-7E37-414ED207658B}"/>
              </a:ext>
            </a:extLst>
          </p:cNvPr>
          <p:cNvCxnSpPr>
            <a:cxnSpLocks/>
          </p:cNvCxnSpPr>
          <p:nvPr userDrawn="1"/>
        </p:nvCxnSpPr>
        <p:spPr>
          <a:xfrm>
            <a:off x="3367308" y="4678752"/>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64164868-2A22-DE9B-5F28-537EB9BE592E}"/>
              </a:ext>
            </a:extLst>
          </p:cNvPr>
          <p:cNvCxnSpPr>
            <a:cxnSpLocks/>
          </p:cNvCxnSpPr>
          <p:nvPr userDrawn="1"/>
        </p:nvCxnSpPr>
        <p:spPr>
          <a:xfrm>
            <a:off x="7192688" y="3500708"/>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99911E3C-092E-C77D-2CAB-377A80D6F1D0}"/>
              </a:ext>
            </a:extLst>
          </p:cNvPr>
          <p:cNvCxnSpPr>
            <a:cxnSpLocks/>
          </p:cNvCxnSpPr>
          <p:nvPr userDrawn="1"/>
        </p:nvCxnSpPr>
        <p:spPr>
          <a:xfrm>
            <a:off x="7192688" y="4678752"/>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08FC268F-A12D-64BA-4EB4-20712EAA7F9A}"/>
              </a:ext>
            </a:extLst>
          </p:cNvPr>
          <p:cNvCxnSpPr>
            <a:cxnSpLocks/>
          </p:cNvCxnSpPr>
          <p:nvPr userDrawn="1"/>
        </p:nvCxnSpPr>
        <p:spPr>
          <a:xfrm>
            <a:off x="3367308" y="2355743"/>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5FFD6DFA-9044-CE5D-E93E-253CDA000693}"/>
              </a:ext>
            </a:extLst>
          </p:cNvPr>
          <p:cNvCxnSpPr>
            <a:cxnSpLocks/>
          </p:cNvCxnSpPr>
          <p:nvPr userDrawn="1"/>
        </p:nvCxnSpPr>
        <p:spPr>
          <a:xfrm>
            <a:off x="7192688" y="2355743"/>
            <a:ext cx="0" cy="485220"/>
          </a:xfrm>
          <a:prstGeom prst="line">
            <a:avLst/>
          </a:prstGeom>
          <a:ln w="6350">
            <a:solidFill>
              <a:srgbClr val="002A3A"/>
            </a:solidFill>
          </a:ln>
        </p:spPr>
        <p:style>
          <a:lnRef idx="3">
            <a:schemeClr val="accent6"/>
          </a:lnRef>
          <a:fillRef idx="0">
            <a:schemeClr val="accent6"/>
          </a:fillRef>
          <a:effectRef idx="2">
            <a:schemeClr val="accent6"/>
          </a:effectRef>
          <a:fontRef idx="minor">
            <a:schemeClr val="tx1"/>
          </a:fontRef>
        </p:style>
      </p:cxnSp>
      <p:sp>
        <p:nvSpPr>
          <p:cNvPr id="21" name="Text Placeholder 14">
            <a:extLst>
              <a:ext uri="{FF2B5EF4-FFF2-40B4-BE49-F238E27FC236}">
                <a16:creationId xmlns:a16="http://schemas.microsoft.com/office/drawing/2014/main" id="{AD199070-A69C-921D-E67B-B6EF82141E63}"/>
              </a:ext>
            </a:extLst>
          </p:cNvPr>
          <p:cNvSpPr>
            <a:spLocks noGrp="1"/>
          </p:cNvSpPr>
          <p:nvPr>
            <p:ph type="body" sz="quarter" idx="17" hasCustomPrompt="1"/>
          </p:nvPr>
        </p:nvSpPr>
        <p:spPr>
          <a:xfrm>
            <a:off x="6416178" y="2355743"/>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04</a:t>
            </a:r>
          </a:p>
        </p:txBody>
      </p:sp>
      <p:sp>
        <p:nvSpPr>
          <p:cNvPr id="22" name="Text Placeholder 14">
            <a:extLst>
              <a:ext uri="{FF2B5EF4-FFF2-40B4-BE49-F238E27FC236}">
                <a16:creationId xmlns:a16="http://schemas.microsoft.com/office/drawing/2014/main" id="{28B31FF0-2661-8B0D-038B-4EFB25F18DD2}"/>
              </a:ext>
            </a:extLst>
          </p:cNvPr>
          <p:cNvSpPr>
            <a:spLocks noGrp="1"/>
          </p:cNvSpPr>
          <p:nvPr>
            <p:ph type="body" sz="quarter" idx="18" hasCustomPrompt="1"/>
          </p:nvPr>
        </p:nvSpPr>
        <p:spPr>
          <a:xfrm>
            <a:off x="6416177" y="3505797"/>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05</a:t>
            </a:r>
          </a:p>
        </p:txBody>
      </p:sp>
      <p:sp>
        <p:nvSpPr>
          <p:cNvPr id="23" name="Text Placeholder 14">
            <a:extLst>
              <a:ext uri="{FF2B5EF4-FFF2-40B4-BE49-F238E27FC236}">
                <a16:creationId xmlns:a16="http://schemas.microsoft.com/office/drawing/2014/main" id="{576E4D22-6DBF-3B65-31DC-BC312A6BCE34}"/>
              </a:ext>
            </a:extLst>
          </p:cNvPr>
          <p:cNvSpPr>
            <a:spLocks noGrp="1"/>
          </p:cNvSpPr>
          <p:nvPr>
            <p:ph type="body" sz="quarter" idx="19" hasCustomPrompt="1"/>
          </p:nvPr>
        </p:nvSpPr>
        <p:spPr>
          <a:xfrm>
            <a:off x="6416176" y="4696341"/>
            <a:ext cx="692729" cy="480131"/>
          </a:xfrm>
        </p:spPr>
        <p:txBody>
          <a:bodyPr wrap="square" anchor="t" anchorCtr="0">
            <a:spAutoFit/>
          </a:bodyPr>
          <a:lstStyle>
            <a:lvl1pPr marL="0" indent="0" algn="l">
              <a:buNone/>
              <a:defRPr sz="2800" b="1" cap="all" spc="300" baseline="0">
                <a:solidFill>
                  <a:srgbClr val="AF925D"/>
                </a:solidFill>
              </a:defRPr>
            </a:lvl1pPr>
          </a:lstStyle>
          <a:p>
            <a:pPr lvl="0"/>
            <a:r>
              <a:rPr lang="en-US" dirty="0"/>
              <a:t>06</a:t>
            </a:r>
          </a:p>
        </p:txBody>
      </p:sp>
      <p:sp>
        <p:nvSpPr>
          <p:cNvPr id="24" name="Text Placeholder 18">
            <a:extLst>
              <a:ext uri="{FF2B5EF4-FFF2-40B4-BE49-F238E27FC236}">
                <a16:creationId xmlns:a16="http://schemas.microsoft.com/office/drawing/2014/main" id="{AED10DAE-8BF5-5096-56B5-F67B25FF7E34}"/>
              </a:ext>
            </a:extLst>
          </p:cNvPr>
          <p:cNvSpPr>
            <a:spLocks noGrp="1"/>
          </p:cNvSpPr>
          <p:nvPr>
            <p:ph type="body" sz="quarter" idx="20" hasCustomPrompt="1"/>
          </p:nvPr>
        </p:nvSpPr>
        <p:spPr>
          <a:xfrm>
            <a:off x="3495614" y="2300322"/>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25" name="Text Placeholder 18">
            <a:extLst>
              <a:ext uri="{FF2B5EF4-FFF2-40B4-BE49-F238E27FC236}">
                <a16:creationId xmlns:a16="http://schemas.microsoft.com/office/drawing/2014/main" id="{54D0320D-197E-825D-2C24-9F947A5829E0}"/>
              </a:ext>
            </a:extLst>
          </p:cNvPr>
          <p:cNvSpPr>
            <a:spLocks noGrp="1"/>
          </p:cNvSpPr>
          <p:nvPr>
            <p:ph type="body" sz="quarter" idx="21" hasCustomPrompt="1"/>
          </p:nvPr>
        </p:nvSpPr>
        <p:spPr>
          <a:xfrm>
            <a:off x="3495613" y="2540388"/>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26" name="Text Placeholder 18">
            <a:extLst>
              <a:ext uri="{FF2B5EF4-FFF2-40B4-BE49-F238E27FC236}">
                <a16:creationId xmlns:a16="http://schemas.microsoft.com/office/drawing/2014/main" id="{D3C0A7B6-9A01-C200-8006-6A70C25DED4D}"/>
              </a:ext>
            </a:extLst>
          </p:cNvPr>
          <p:cNvSpPr>
            <a:spLocks noGrp="1"/>
          </p:cNvSpPr>
          <p:nvPr>
            <p:ph type="body" sz="quarter" idx="22" hasCustomPrompt="1"/>
          </p:nvPr>
        </p:nvSpPr>
        <p:spPr>
          <a:xfrm>
            <a:off x="3495609" y="3408679"/>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27" name="Text Placeholder 18">
            <a:extLst>
              <a:ext uri="{FF2B5EF4-FFF2-40B4-BE49-F238E27FC236}">
                <a16:creationId xmlns:a16="http://schemas.microsoft.com/office/drawing/2014/main" id="{6C14484D-DCAC-2872-84AD-856A14F38DBB}"/>
              </a:ext>
            </a:extLst>
          </p:cNvPr>
          <p:cNvSpPr>
            <a:spLocks noGrp="1"/>
          </p:cNvSpPr>
          <p:nvPr>
            <p:ph type="body" sz="quarter" idx="23" hasCustomPrompt="1"/>
          </p:nvPr>
        </p:nvSpPr>
        <p:spPr>
          <a:xfrm>
            <a:off x="3495608" y="3648745"/>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28" name="Text Placeholder 18">
            <a:extLst>
              <a:ext uri="{FF2B5EF4-FFF2-40B4-BE49-F238E27FC236}">
                <a16:creationId xmlns:a16="http://schemas.microsoft.com/office/drawing/2014/main" id="{06B0F3F1-D1C9-C424-8212-425012F781E9}"/>
              </a:ext>
            </a:extLst>
          </p:cNvPr>
          <p:cNvSpPr>
            <a:spLocks noGrp="1"/>
          </p:cNvSpPr>
          <p:nvPr>
            <p:ph type="body" sz="quarter" idx="24" hasCustomPrompt="1"/>
          </p:nvPr>
        </p:nvSpPr>
        <p:spPr>
          <a:xfrm>
            <a:off x="3495609" y="4586327"/>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29" name="Text Placeholder 18">
            <a:extLst>
              <a:ext uri="{FF2B5EF4-FFF2-40B4-BE49-F238E27FC236}">
                <a16:creationId xmlns:a16="http://schemas.microsoft.com/office/drawing/2014/main" id="{DA6B3DE8-FC59-FB2B-C280-DA1E8B3982D1}"/>
              </a:ext>
            </a:extLst>
          </p:cNvPr>
          <p:cNvSpPr>
            <a:spLocks noGrp="1"/>
          </p:cNvSpPr>
          <p:nvPr>
            <p:ph type="body" sz="quarter" idx="25" hasCustomPrompt="1"/>
          </p:nvPr>
        </p:nvSpPr>
        <p:spPr>
          <a:xfrm>
            <a:off x="3495608" y="4826393"/>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30" name="Text Placeholder 18">
            <a:extLst>
              <a:ext uri="{FF2B5EF4-FFF2-40B4-BE49-F238E27FC236}">
                <a16:creationId xmlns:a16="http://schemas.microsoft.com/office/drawing/2014/main" id="{024AC43B-0BC6-B660-DD5F-1DE348E88776}"/>
              </a:ext>
            </a:extLst>
          </p:cNvPr>
          <p:cNvSpPr>
            <a:spLocks noGrp="1"/>
          </p:cNvSpPr>
          <p:nvPr>
            <p:ph type="body" sz="quarter" idx="26" hasCustomPrompt="1"/>
          </p:nvPr>
        </p:nvSpPr>
        <p:spPr>
          <a:xfrm>
            <a:off x="7305616" y="2300318"/>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31" name="Text Placeholder 18">
            <a:extLst>
              <a:ext uri="{FF2B5EF4-FFF2-40B4-BE49-F238E27FC236}">
                <a16:creationId xmlns:a16="http://schemas.microsoft.com/office/drawing/2014/main" id="{101AC3C3-7D53-0EE5-E861-E98E61DD5CDC}"/>
              </a:ext>
            </a:extLst>
          </p:cNvPr>
          <p:cNvSpPr>
            <a:spLocks noGrp="1"/>
          </p:cNvSpPr>
          <p:nvPr>
            <p:ph type="body" sz="quarter" idx="27" hasCustomPrompt="1"/>
          </p:nvPr>
        </p:nvSpPr>
        <p:spPr>
          <a:xfrm>
            <a:off x="7305615" y="2540384"/>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32" name="Text Placeholder 18">
            <a:extLst>
              <a:ext uri="{FF2B5EF4-FFF2-40B4-BE49-F238E27FC236}">
                <a16:creationId xmlns:a16="http://schemas.microsoft.com/office/drawing/2014/main" id="{52E214BD-7DAC-F9DC-E279-C43AE47EBC9E}"/>
              </a:ext>
            </a:extLst>
          </p:cNvPr>
          <p:cNvSpPr>
            <a:spLocks noGrp="1"/>
          </p:cNvSpPr>
          <p:nvPr>
            <p:ph type="body" sz="quarter" idx="28" hasCustomPrompt="1"/>
          </p:nvPr>
        </p:nvSpPr>
        <p:spPr>
          <a:xfrm>
            <a:off x="7305611" y="3422535"/>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33" name="Text Placeholder 18">
            <a:extLst>
              <a:ext uri="{FF2B5EF4-FFF2-40B4-BE49-F238E27FC236}">
                <a16:creationId xmlns:a16="http://schemas.microsoft.com/office/drawing/2014/main" id="{3D7A25B3-AB12-CF33-45F5-C0AF6059DAA1}"/>
              </a:ext>
            </a:extLst>
          </p:cNvPr>
          <p:cNvSpPr>
            <a:spLocks noGrp="1"/>
          </p:cNvSpPr>
          <p:nvPr>
            <p:ph type="body" sz="quarter" idx="29" hasCustomPrompt="1"/>
          </p:nvPr>
        </p:nvSpPr>
        <p:spPr>
          <a:xfrm>
            <a:off x="7305610" y="3662601"/>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34" name="Text Placeholder 18">
            <a:extLst>
              <a:ext uri="{FF2B5EF4-FFF2-40B4-BE49-F238E27FC236}">
                <a16:creationId xmlns:a16="http://schemas.microsoft.com/office/drawing/2014/main" id="{B140D576-47FB-1F44-4F3A-DC97C71E6F14}"/>
              </a:ext>
            </a:extLst>
          </p:cNvPr>
          <p:cNvSpPr>
            <a:spLocks noGrp="1"/>
          </p:cNvSpPr>
          <p:nvPr>
            <p:ph type="body" sz="quarter" idx="30" hasCustomPrompt="1"/>
          </p:nvPr>
        </p:nvSpPr>
        <p:spPr>
          <a:xfrm>
            <a:off x="7305611" y="4614028"/>
            <a:ext cx="2170892" cy="240065"/>
          </a:xfrm>
        </p:spPr>
        <p:txBody>
          <a:bodyPr numCol="2" anchor="t" anchorCtr="0">
            <a:noAutofit/>
          </a:bodyPr>
          <a:lstStyle>
            <a:lvl1pPr marL="0" indent="0" algn="l">
              <a:buNone/>
              <a:defRPr sz="1100" cap="all" spc="300" baseline="0">
                <a:solidFill>
                  <a:srgbClr val="002A3A"/>
                </a:solidFill>
              </a:defRPr>
            </a:lvl1pPr>
          </a:lstStyle>
          <a:p>
            <a:pPr lvl="0"/>
            <a:r>
              <a:rPr lang="en-US" dirty="0"/>
              <a:t>TITLE</a:t>
            </a:r>
          </a:p>
        </p:txBody>
      </p:sp>
      <p:sp>
        <p:nvSpPr>
          <p:cNvPr id="35" name="Text Placeholder 18">
            <a:extLst>
              <a:ext uri="{FF2B5EF4-FFF2-40B4-BE49-F238E27FC236}">
                <a16:creationId xmlns:a16="http://schemas.microsoft.com/office/drawing/2014/main" id="{55558FBF-8410-6E5F-1328-1679B30272AC}"/>
              </a:ext>
            </a:extLst>
          </p:cNvPr>
          <p:cNvSpPr>
            <a:spLocks noGrp="1"/>
          </p:cNvSpPr>
          <p:nvPr>
            <p:ph type="body" sz="quarter" idx="31" hasCustomPrompt="1"/>
          </p:nvPr>
        </p:nvSpPr>
        <p:spPr>
          <a:xfrm>
            <a:off x="7305610" y="4854094"/>
            <a:ext cx="2170894" cy="478504"/>
          </a:xfrm>
        </p:spPr>
        <p:txBody>
          <a:bodyPr numCol="1" anchor="t" anchorCtr="0">
            <a:noAutofit/>
          </a:bodyPr>
          <a:lstStyle>
            <a:lvl1pPr marL="0" indent="0" algn="l">
              <a:buNone/>
              <a:defRPr sz="1100" cap="none" spc="0" baseline="0">
                <a:solidFill>
                  <a:srgbClr val="002A3A"/>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endParaRPr lang="en-US" dirty="0"/>
          </a:p>
        </p:txBody>
      </p:sp>
      <p:sp>
        <p:nvSpPr>
          <p:cNvPr id="36" name="TextBox 35">
            <a:extLst>
              <a:ext uri="{FF2B5EF4-FFF2-40B4-BE49-F238E27FC236}">
                <a16:creationId xmlns:a16="http://schemas.microsoft.com/office/drawing/2014/main" id="{30CBF1AF-091B-5586-318E-439F09D41B0E}"/>
              </a:ext>
            </a:extLst>
          </p:cNvPr>
          <p:cNvSpPr txBox="1"/>
          <p:nvPr userDrawn="1"/>
        </p:nvSpPr>
        <p:spPr>
          <a:xfrm>
            <a:off x="289504" y="6241834"/>
            <a:ext cx="2168470" cy="338554"/>
          </a:xfrm>
          <a:prstGeom prst="rect">
            <a:avLst/>
          </a:prstGeom>
          <a:noFill/>
        </p:spPr>
        <p:txBody>
          <a:bodyPr wrap="square">
            <a:spAutoFit/>
          </a:bodyPr>
          <a:lstStyle/>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2023 Cooper/Haims Advisors, LLC</a:t>
            </a:r>
          </a:p>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An ESL Company</a:t>
            </a:r>
          </a:p>
        </p:txBody>
      </p:sp>
    </p:spTree>
    <p:extLst>
      <p:ext uri="{BB962C8B-B14F-4D97-AF65-F5344CB8AC3E}">
        <p14:creationId xmlns:p14="http://schemas.microsoft.com/office/powerpoint/2010/main" val="107299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Divider">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6CCEFB-BA9A-798F-392A-8A4ACE62C1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6974" b="1797"/>
          <a:stretch/>
        </p:blipFill>
        <p:spPr>
          <a:xfrm>
            <a:off x="0" y="2750950"/>
            <a:ext cx="7736957" cy="4107050"/>
          </a:xfrm>
          <a:prstGeom prst="rect">
            <a:avLst/>
          </a:prstGeom>
        </p:spPr>
      </p:pic>
      <p:cxnSp>
        <p:nvCxnSpPr>
          <p:cNvPr id="7" name="Straight Connector 6">
            <a:extLst>
              <a:ext uri="{FF2B5EF4-FFF2-40B4-BE49-F238E27FC236}">
                <a16:creationId xmlns:a16="http://schemas.microsoft.com/office/drawing/2014/main" id="{52780EC8-1685-FCC5-9E2E-972BF2519380}"/>
              </a:ext>
            </a:extLst>
          </p:cNvPr>
          <p:cNvCxnSpPr>
            <a:cxnSpLocks/>
          </p:cNvCxnSpPr>
          <p:nvPr userDrawn="1"/>
        </p:nvCxnSpPr>
        <p:spPr>
          <a:xfrm>
            <a:off x="7566403" y="0"/>
            <a:ext cx="0" cy="2482857"/>
          </a:xfrm>
          <a:prstGeom prst="line">
            <a:avLst/>
          </a:prstGeom>
          <a:ln w="15875">
            <a:solidFill>
              <a:srgbClr val="AF925D"/>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2994092-69C8-B49F-EF7A-FA5F276C8BE5}"/>
              </a:ext>
            </a:extLst>
          </p:cNvPr>
          <p:cNvSpPr/>
          <p:nvPr userDrawn="1"/>
        </p:nvSpPr>
        <p:spPr>
          <a:xfrm>
            <a:off x="2492911" y="2482857"/>
            <a:ext cx="6768059" cy="2128603"/>
          </a:xfrm>
          <a:prstGeom prst="rect">
            <a:avLst/>
          </a:prstGeom>
          <a:solidFill>
            <a:schemeClr val="bg1"/>
          </a:solidFill>
          <a:ln w="15875">
            <a:solidFill>
              <a:srgbClr val="AF92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 Placeholder 14">
            <a:extLst>
              <a:ext uri="{FF2B5EF4-FFF2-40B4-BE49-F238E27FC236}">
                <a16:creationId xmlns:a16="http://schemas.microsoft.com/office/drawing/2014/main" id="{3C51842D-8986-D909-8FD4-02EAAE51EBF3}"/>
              </a:ext>
            </a:extLst>
          </p:cNvPr>
          <p:cNvSpPr>
            <a:spLocks noGrp="1"/>
          </p:cNvSpPr>
          <p:nvPr>
            <p:ph type="body" sz="quarter" idx="10" hasCustomPrompt="1"/>
          </p:nvPr>
        </p:nvSpPr>
        <p:spPr>
          <a:xfrm>
            <a:off x="3034145" y="3282961"/>
            <a:ext cx="6123709" cy="646331"/>
          </a:xfrm>
          <a:ln>
            <a:noFill/>
          </a:ln>
        </p:spPr>
        <p:txBody>
          <a:bodyPr wrap="square" anchor="b" anchorCtr="1">
            <a:spAutoFit/>
          </a:bodyPr>
          <a:lstStyle>
            <a:lvl1pPr marL="0" indent="0">
              <a:buNone/>
              <a:defRPr sz="4000" b="1" cap="all" spc="300" baseline="0">
                <a:solidFill>
                  <a:srgbClr val="AF925D"/>
                </a:solidFill>
              </a:defRPr>
            </a:lvl1pPr>
          </a:lstStyle>
          <a:p>
            <a:pPr lvl="0"/>
            <a:r>
              <a:rPr lang="en-US" dirty="0"/>
              <a:t>Section Title</a:t>
            </a:r>
          </a:p>
        </p:txBody>
      </p:sp>
      <p:sp>
        <p:nvSpPr>
          <p:cNvPr id="11" name="Text Placeholder 18">
            <a:extLst>
              <a:ext uri="{FF2B5EF4-FFF2-40B4-BE49-F238E27FC236}">
                <a16:creationId xmlns:a16="http://schemas.microsoft.com/office/drawing/2014/main" id="{0F0D965E-7E38-0415-52A4-C8A99DCB28D9}"/>
              </a:ext>
            </a:extLst>
          </p:cNvPr>
          <p:cNvSpPr>
            <a:spLocks noGrp="1"/>
          </p:cNvSpPr>
          <p:nvPr>
            <p:ph type="body" sz="quarter" idx="12" hasCustomPrompt="1"/>
          </p:nvPr>
        </p:nvSpPr>
        <p:spPr>
          <a:xfrm>
            <a:off x="10021453" y="6277761"/>
            <a:ext cx="1881043" cy="266700"/>
          </a:xfrm>
        </p:spPr>
        <p:txBody>
          <a:bodyPr numCol="2" anchor="ctr">
            <a:normAutofit/>
          </a:bodyPr>
          <a:lstStyle>
            <a:lvl1pPr marL="0" indent="0" algn="r">
              <a:buNone/>
              <a:defRPr sz="900" b="1" cap="all" spc="300" baseline="0">
                <a:solidFill>
                  <a:srgbClr val="AF925D"/>
                </a:solidFill>
                <a:effectLst/>
              </a:defRPr>
            </a:lvl1pPr>
          </a:lstStyle>
          <a:p>
            <a:pPr lvl="0"/>
            <a:r>
              <a:rPr lang="en-US" dirty="0"/>
              <a:t>MONTH XX, 20XX</a:t>
            </a:r>
          </a:p>
        </p:txBody>
      </p:sp>
    </p:spTree>
    <p:extLst>
      <p:ext uri="{BB962C8B-B14F-4D97-AF65-F5344CB8AC3E}">
        <p14:creationId xmlns:p14="http://schemas.microsoft.com/office/powerpoint/2010/main" val="132963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Content Pag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EAF85B-977C-B228-D9B7-67C376970381}"/>
              </a:ext>
            </a:extLst>
          </p:cNvPr>
          <p:cNvSpPr txBox="1"/>
          <p:nvPr userDrawn="1"/>
        </p:nvSpPr>
        <p:spPr>
          <a:xfrm>
            <a:off x="289504" y="6241834"/>
            <a:ext cx="2168470" cy="338554"/>
          </a:xfrm>
          <a:prstGeom prst="rect">
            <a:avLst/>
          </a:prstGeom>
          <a:noFill/>
        </p:spPr>
        <p:txBody>
          <a:bodyPr wrap="square">
            <a:spAutoFit/>
          </a:bodyPr>
          <a:lstStyle/>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2023 Cooper/Haims Advisors, LLC</a:t>
            </a:r>
          </a:p>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An ESL Company</a:t>
            </a:r>
          </a:p>
        </p:txBody>
      </p:sp>
      <p:sp>
        <p:nvSpPr>
          <p:cNvPr id="17" name="Text Placeholder 14">
            <a:extLst>
              <a:ext uri="{FF2B5EF4-FFF2-40B4-BE49-F238E27FC236}">
                <a16:creationId xmlns:a16="http://schemas.microsoft.com/office/drawing/2014/main" id="{C99F7F1A-EEDD-8561-3F48-47B8AFF3978B}"/>
              </a:ext>
            </a:extLst>
          </p:cNvPr>
          <p:cNvSpPr>
            <a:spLocks noGrp="1"/>
          </p:cNvSpPr>
          <p:nvPr>
            <p:ph type="body" sz="quarter" idx="10" hasCustomPrompt="1"/>
          </p:nvPr>
        </p:nvSpPr>
        <p:spPr>
          <a:xfrm>
            <a:off x="990771" y="1249871"/>
            <a:ext cx="5396173" cy="480131"/>
          </a:xfrm>
        </p:spPr>
        <p:txBody>
          <a:bodyPr wrap="square" anchor="t" anchorCtr="0">
            <a:spAutoFit/>
          </a:bodyPr>
          <a:lstStyle>
            <a:lvl1pPr marL="0" indent="0" algn="l">
              <a:buNone/>
              <a:defRPr sz="2800" b="1" cap="all" spc="300" baseline="0">
                <a:solidFill>
                  <a:srgbClr val="002A3A"/>
                </a:solidFill>
              </a:defRPr>
            </a:lvl1pPr>
          </a:lstStyle>
          <a:p>
            <a:pPr lvl="0"/>
            <a:r>
              <a:rPr lang="en-US" dirty="0"/>
              <a:t>Header Will Go here</a:t>
            </a:r>
          </a:p>
        </p:txBody>
      </p:sp>
      <p:sp>
        <p:nvSpPr>
          <p:cNvPr id="18" name="Text Placeholder 16">
            <a:extLst>
              <a:ext uri="{FF2B5EF4-FFF2-40B4-BE49-F238E27FC236}">
                <a16:creationId xmlns:a16="http://schemas.microsoft.com/office/drawing/2014/main" id="{C6AC57B6-BC65-4F90-F2EE-94D9FAADD051}"/>
              </a:ext>
            </a:extLst>
          </p:cNvPr>
          <p:cNvSpPr>
            <a:spLocks noGrp="1"/>
          </p:cNvSpPr>
          <p:nvPr>
            <p:ph type="body" sz="quarter" idx="11" hasCustomPrompt="1"/>
          </p:nvPr>
        </p:nvSpPr>
        <p:spPr>
          <a:xfrm>
            <a:off x="966210" y="2029037"/>
            <a:ext cx="4886324" cy="254166"/>
          </a:xfrm>
        </p:spPr>
        <p:txBody>
          <a:bodyPr>
            <a:noAutofit/>
          </a:bodyPr>
          <a:lstStyle>
            <a:lvl1pPr marL="0" indent="0" algn="l">
              <a:buNone/>
              <a:defRPr sz="1100" cap="all" spc="300" baseline="0">
                <a:solidFill>
                  <a:srgbClr val="002A3A"/>
                </a:solidFill>
              </a:defRPr>
            </a:lvl1pPr>
            <a:lvl2pPr marL="457200" indent="0">
              <a:buNone/>
              <a:defRPr/>
            </a:lvl2pPr>
          </a:lstStyle>
          <a:p>
            <a:pPr lvl="0"/>
            <a:r>
              <a:rPr lang="en-US" dirty="0"/>
              <a:t>SUBTITLE copy</a:t>
            </a:r>
          </a:p>
        </p:txBody>
      </p:sp>
      <p:cxnSp>
        <p:nvCxnSpPr>
          <p:cNvPr id="4" name="Straight Connector 3">
            <a:extLst>
              <a:ext uri="{FF2B5EF4-FFF2-40B4-BE49-F238E27FC236}">
                <a16:creationId xmlns:a16="http://schemas.microsoft.com/office/drawing/2014/main" id="{ED8E248C-903F-27B3-7BF6-CA7ABABC7EC1}"/>
              </a:ext>
            </a:extLst>
          </p:cNvPr>
          <p:cNvCxnSpPr>
            <a:cxnSpLocks/>
          </p:cNvCxnSpPr>
          <p:nvPr userDrawn="1"/>
        </p:nvCxnSpPr>
        <p:spPr>
          <a:xfrm>
            <a:off x="-5019" y="1743725"/>
            <a:ext cx="6164081" cy="0"/>
          </a:xfrm>
          <a:prstGeom prst="line">
            <a:avLst/>
          </a:prstGeom>
          <a:ln w="15875">
            <a:solidFill>
              <a:srgbClr val="AF925D"/>
            </a:solidFill>
          </a:ln>
        </p:spPr>
        <p:style>
          <a:lnRef idx="1">
            <a:schemeClr val="accent3"/>
          </a:lnRef>
          <a:fillRef idx="0">
            <a:schemeClr val="accent3"/>
          </a:fillRef>
          <a:effectRef idx="0">
            <a:schemeClr val="accent3"/>
          </a:effectRef>
          <a:fontRef idx="minor">
            <a:schemeClr val="tx1"/>
          </a:fontRef>
        </p:style>
      </p:cxnSp>
      <p:sp>
        <p:nvSpPr>
          <p:cNvPr id="13" name="Text Placeholder 12">
            <a:extLst>
              <a:ext uri="{FF2B5EF4-FFF2-40B4-BE49-F238E27FC236}">
                <a16:creationId xmlns:a16="http://schemas.microsoft.com/office/drawing/2014/main" id="{2CAB71A1-628F-412A-E853-CDF6177E3F40}"/>
              </a:ext>
            </a:extLst>
          </p:cNvPr>
          <p:cNvSpPr>
            <a:spLocks noGrp="1"/>
          </p:cNvSpPr>
          <p:nvPr>
            <p:ph type="body" sz="quarter" idx="17" hasCustomPrompt="1"/>
          </p:nvPr>
        </p:nvSpPr>
        <p:spPr>
          <a:xfrm>
            <a:off x="958269" y="2296926"/>
            <a:ext cx="4894265" cy="3311199"/>
          </a:xfrm>
        </p:spPr>
        <p:txBody>
          <a:bodyPr/>
          <a:lstStyle>
            <a:lvl1pPr marL="0" indent="0">
              <a:buNone/>
              <a:defRPr/>
            </a:lvl1pPr>
          </a:lstStyle>
          <a:p>
            <a:pPr>
              <a:lnSpc>
                <a:spcPct val="150000"/>
              </a:lnSpc>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accusantium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doloremque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laudantium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totam</a:t>
            </a:r>
            <a:r>
              <a:rPr lang="en-US" sz="1100" dirty="0">
                <a:solidFill>
                  <a:srgbClr val="002A3A"/>
                </a:solidFill>
                <a:effectLst/>
                <a:latin typeface="Trebuchet MS" panose="020B0703020202090204" pitchFamily="34" charset="0"/>
              </a:rPr>
              <a:t> rem </a:t>
            </a:r>
            <a:r>
              <a:rPr lang="en-US" sz="1100" dirty="0" err="1">
                <a:solidFill>
                  <a:srgbClr val="002A3A"/>
                </a:solidFill>
                <a:effectLst/>
                <a:latin typeface="Trebuchet MS" panose="020B0703020202090204" pitchFamily="34" charset="0"/>
              </a:rPr>
              <a:t>aperiam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eaque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quae</a:t>
            </a:r>
            <a:r>
              <a:rPr lang="en-US" sz="1100" dirty="0">
                <a:solidFill>
                  <a:srgbClr val="002A3A"/>
                </a:solidFill>
                <a:effectLst/>
                <a:latin typeface="Trebuchet MS" panose="020B0703020202090204" pitchFamily="34" charset="0"/>
              </a:rPr>
              <a:t> ab </a:t>
            </a:r>
            <a:r>
              <a:rPr lang="en-US" sz="1100" dirty="0" err="1">
                <a:solidFill>
                  <a:srgbClr val="002A3A"/>
                </a:solidFill>
                <a:effectLst/>
                <a:latin typeface="Trebuchet MS" panose="020B0703020202090204" pitchFamily="34" charset="0"/>
              </a:rPr>
              <a:t>illo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inventore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veritatis</a:t>
            </a:r>
            <a:r>
              <a:rPr lang="en-US" sz="1100" dirty="0">
                <a:solidFill>
                  <a:srgbClr val="002A3A"/>
                </a:solidFill>
                <a:effectLst/>
                <a:latin typeface="Trebuchet MS" panose="020B0703020202090204" pitchFamily="34" charset="0"/>
              </a:rPr>
              <a:t> et quasi </a:t>
            </a:r>
            <a:r>
              <a:rPr lang="en-US" sz="1100" dirty="0" err="1">
                <a:solidFill>
                  <a:srgbClr val="002A3A"/>
                </a:solidFill>
                <a:effectLst/>
                <a:latin typeface="Trebuchet MS" panose="020B0703020202090204" pitchFamily="34" charset="0"/>
              </a:rPr>
              <a:t>architecto</a:t>
            </a:r>
            <a:r>
              <a:rPr lang="en-US" sz="1100" dirty="0">
                <a:solidFill>
                  <a:srgbClr val="002A3A"/>
                </a:solidFill>
                <a:effectLst/>
                <a:latin typeface="Trebuchet MS" panose="020B0703020202090204" pitchFamily="34" charset="0"/>
              </a:rPr>
              <a:t> beatae vitae dicta sunt, </a:t>
            </a:r>
            <a:r>
              <a:rPr lang="en-US" sz="1100" dirty="0" err="1">
                <a:solidFill>
                  <a:srgbClr val="002A3A"/>
                </a:solidFill>
                <a:effectLst/>
                <a:latin typeface="Trebuchet MS" panose="020B0703020202090204" pitchFamily="34" charset="0"/>
              </a:rPr>
              <a:t>explicabo</a:t>
            </a:r>
            <a:r>
              <a:rPr lang="en-US" sz="1100" dirty="0">
                <a:solidFill>
                  <a:srgbClr val="002A3A"/>
                </a:solidFill>
                <a:effectLst/>
                <a:latin typeface="Trebuchet MS" panose="020B0703020202090204" pitchFamily="34" charset="0"/>
              </a:rPr>
              <a:t>. Nemo </a:t>
            </a:r>
            <a:r>
              <a:rPr lang="en-US" sz="1100" dirty="0" err="1">
                <a:solidFill>
                  <a:srgbClr val="002A3A"/>
                </a:solidFill>
                <a:effectLst/>
                <a:latin typeface="Trebuchet MS" panose="020B0703020202090204" pitchFamily="34" charset="0"/>
              </a:rPr>
              <a:t>enim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voluptas</a:t>
            </a:r>
            <a:r>
              <a:rPr lang="en-US" sz="1100" dirty="0">
                <a:solidFill>
                  <a:srgbClr val="002A3A"/>
                </a:solidFill>
                <a:effectLst/>
                <a:latin typeface="Trebuchet MS" panose="020B0703020202090204" pitchFamily="34" charset="0"/>
              </a:rPr>
              <a:t> sit, </a:t>
            </a:r>
            <a:r>
              <a:rPr lang="en-US" sz="1100" dirty="0" err="1">
                <a:solidFill>
                  <a:srgbClr val="002A3A"/>
                </a:solidFill>
                <a:effectLst/>
                <a:latin typeface="Trebuchet MS" panose="020B0703020202090204" pitchFamily="34" charset="0"/>
              </a:rPr>
              <a:t>aspernatur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odit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fugit, sed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consequuntur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magni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eos</a:t>
            </a:r>
            <a:r>
              <a:rPr lang="en-US" sz="1100" dirty="0">
                <a:solidFill>
                  <a:srgbClr val="002A3A"/>
                </a:solidFill>
                <a:effectLst/>
                <a:latin typeface="Trebuchet MS" panose="020B0703020202090204" pitchFamily="34" charset="0"/>
              </a:rPr>
              <a:t>, qui </a:t>
            </a:r>
            <a:r>
              <a:rPr lang="en-US" sz="1100" dirty="0" err="1">
                <a:solidFill>
                  <a:srgbClr val="002A3A"/>
                </a:solidFill>
                <a:effectLst/>
                <a:latin typeface="Trebuchet MS" panose="020B0703020202090204" pitchFamily="34" charset="0"/>
              </a:rPr>
              <a:t>ratione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sequi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nesciunt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porro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quisquam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est</a:t>
            </a:r>
            <a:r>
              <a:rPr lang="en-US" sz="1100" dirty="0">
                <a:solidFill>
                  <a:srgbClr val="002A3A"/>
                </a:solidFill>
                <a:effectLst/>
                <a:latin typeface="Trebuchet MS" panose="020B0703020202090204" pitchFamily="34" charset="0"/>
              </a:rPr>
              <a:t>, qu.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 </a:t>
            </a:r>
            <a:endParaRPr lang="en-US" sz="1100" dirty="0">
              <a:solidFill>
                <a:srgbClr val="002A3A"/>
              </a:solidFill>
              <a:latin typeface="Trebuchet MS" panose="020B0703020202090204" pitchFamily="34" charset="0"/>
            </a:endParaRPr>
          </a:p>
          <a:p>
            <a:pPr>
              <a:lnSpc>
                <a:spcPct val="150000"/>
              </a:lnSpc>
            </a:pPr>
            <a:endParaRPr lang="en-US" sz="1100" dirty="0">
              <a:solidFill>
                <a:srgbClr val="002A3A"/>
              </a:solidFill>
              <a:effectLst/>
              <a:latin typeface="Trebuchet MS" panose="020B0703020202090204" pitchFamily="34" charset="0"/>
            </a:endParaRPr>
          </a:p>
        </p:txBody>
      </p:sp>
      <p:sp>
        <p:nvSpPr>
          <p:cNvPr id="2" name="Text Placeholder 16">
            <a:extLst>
              <a:ext uri="{FF2B5EF4-FFF2-40B4-BE49-F238E27FC236}">
                <a16:creationId xmlns:a16="http://schemas.microsoft.com/office/drawing/2014/main" id="{5F38CC97-81B2-304A-48FC-0A043506CC2C}"/>
              </a:ext>
            </a:extLst>
          </p:cNvPr>
          <p:cNvSpPr>
            <a:spLocks noGrp="1"/>
          </p:cNvSpPr>
          <p:nvPr>
            <p:ph type="body" sz="quarter" idx="18" hasCustomPrompt="1"/>
          </p:nvPr>
        </p:nvSpPr>
        <p:spPr>
          <a:xfrm>
            <a:off x="6314055" y="2029037"/>
            <a:ext cx="4886324" cy="254166"/>
          </a:xfrm>
        </p:spPr>
        <p:txBody>
          <a:bodyPr>
            <a:noAutofit/>
          </a:bodyPr>
          <a:lstStyle>
            <a:lvl1pPr marL="0" indent="0" algn="l">
              <a:buNone/>
              <a:defRPr sz="1100" cap="all" spc="300" baseline="0">
                <a:solidFill>
                  <a:srgbClr val="002A3A"/>
                </a:solidFill>
              </a:defRPr>
            </a:lvl1pPr>
            <a:lvl2pPr marL="457200" indent="0">
              <a:buNone/>
              <a:defRPr/>
            </a:lvl2pPr>
          </a:lstStyle>
          <a:p>
            <a:pPr lvl="0"/>
            <a:r>
              <a:rPr lang="en-US" dirty="0"/>
              <a:t>SUBTITLE copy</a:t>
            </a:r>
          </a:p>
        </p:txBody>
      </p:sp>
      <p:sp>
        <p:nvSpPr>
          <p:cNvPr id="3" name="Text Placeholder 12">
            <a:extLst>
              <a:ext uri="{FF2B5EF4-FFF2-40B4-BE49-F238E27FC236}">
                <a16:creationId xmlns:a16="http://schemas.microsoft.com/office/drawing/2014/main" id="{063C8BAA-523B-2BFB-1A76-5ED71A758B24}"/>
              </a:ext>
            </a:extLst>
          </p:cNvPr>
          <p:cNvSpPr>
            <a:spLocks noGrp="1"/>
          </p:cNvSpPr>
          <p:nvPr>
            <p:ph type="body" sz="quarter" idx="19" hasCustomPrompt="1"/>
          </p:nvPr>
        </p:nvSpPr>
        <p:spPr>
          <a:xfrm>
            <a:off x="6306114" y="2296926"/>
            <a:ext cx="4894265" cy="3311199"/>
          </a:xfrm>
        </p:spPr>
        <p:txBody>
          <a:bodyPr/>
          <a:lstStyle>
            <a:lvl1pPr marL="171450" indent="-171450">
              <a:buFont typeface="Arial" panose="020B0604020202020204" pitchFamily="34" charset="0"/>
              <a:buChar char="•"/>
              <a:defRPr/>
            </a:lvl1pPr>
          </a:lstStyle>
          <a:p>
            <a:pPr lvl="0"/>
            <a:r>
              <a:rPr lang="en-US" sz="1100" dirty="0">
                <a:solidFill>
                  <a:srgbClr val="002A3A"/>
                </a:solidFill>
                <a:effectLst/>
                <a:latin typeface="Trebuchet MS" panose="020B0703020202090204" pitchFamily="34" charset="0"/>
              </a:rPr>
              <a:t> </a:t>
            </a:r>
            <a:r>
              <a:rPr lang="en-US" dirty="0"/>
              <a:t>Click to edit Master text styles</a:t>
            </a:r>
          </a:p>
          <a:p>
            <a:pPr lvl="1"/>
            <a:r>
              <a:rPr lang="en-US" dirty="0"/>
              <a:t>Second level</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sz="1100" dirty="0">
              <a:solidFill>
                <a:srgbClr val="002A3A"/>
              </a:solidFill>
              <a:latin typeface="Trebuchet MS" panose="020B0703020202090204" pitchFamily="34" charset="0"/>
            </a:endParaRPr>
          </a:p>
          <a:p>
            <a:pPr>
              <a:lnSpc>
                <a:spcPct val="150000"/>
              </a:lnSpc>
            </a:pPr>
            <a:endParaRPr lang="en-US" sz="1100" dirty="0">
              <a:solidFill>
                <a:srgbClr val="002A3A"/>
              </a:solidFill>
              <a:effectLst/>
              <a:latin typeface="Trebuchet MS" panose="020B0703020202090204" pitchFamily="34" charset="0"/>
            </a:endParaRPr>
          </a:p>
        </p:txBody>
      </p:sp>
      <p:sp>
        <p:nvSpPr>
          <p:cNvPr id="5" name="Text Placeholder 18">
            <a:extLst>
              <a:ext uri="{FF2B5EF4-FFF2-40B4-BE49-F238E27FC236}">
                <a16:creationId xmlns:a16="http://schemas.microsoft.com/office/drawing/2014/main" id="{E8086A9B-960C-90C7-037B-4FBDCB088DD7}"/>
              </a:ext>
            </a:extLst>
          </p:cNvPr>
          <p:cNvSpPr>
            <a:spLocks noGrp="1"/>
          </p:cNvSpPr>
          <p:nvPr>
            <p:ph type="body" sz="quarter" idx="12" hasCustomPrompt="1"/>
          </p:nvPr>
        </p:nvSpPr>
        <p:spPr>
          <a:xfrm>
            <a:off x="10021453" y="6277761"/>
            <a:ext cx="1881043" cy="266700"/>
          </a:xfrm>
        </p:spPr>
        <p:txBody>
          <a:bodyPr numCol="2" anchor="ctr">
            <a:normAutofit/>
          </a:bodyPr>
          <a:lstStyle>
            <a:lvl1pPr marL="0" indent="0" algn="r">
              <a:buNone/>
              <a:defRPr sz="900" b="1" cap="all" spc="300" baseline="0">
                <a:solidFill>
                  <a:srgbClr val="AF925D"/>
                </a:solidFill>
                <a:effectLst/>
              </a:defRPr>
            </a:lvl1pPr>
          </a:lstStyle>
          <a:p>
            <a:pPr lvl="0"/>
            <a:r>
              <a:rPr lang="en-US" dirty="0"/>
              <a:t>MONTH XX, 20XX</a:t>
            </a:r>
          </a:p>
        </p:txBody>
      </p:sp>
    </p:spTree>
    <p:extLst>
      <p:ext uri="{BB962C8B-B14F-4D97-AF65-F5344CB8AC3E}">
        <p14:creationId xmlns:p14="http://schemas.microsoft.com/office/powerpoint/2010/main" val="429088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ontent Pag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EAF85B-977C-B228-D9B7-67C376970381}"/>
              </a:ext>
            </a:extLst>
          </p:cNvPr>
          <p:cNvSpPr txBox="1"/>
          <p:nvPr userDrawn="1"/>
        </p:nvSpPr>
        <p:spPr>
          <a:xfrm>
            <a:off x="289504" y="6241834"/>
            <a:ext cx="2168470" cy="338554"/>
          </a:xfrm>
          <a:prstGeom prst="rect">
            <a:avLst/>
          </a:prstGeom>
          <a:noFill/>
        </p:spPr>
        <p:txBody>
          <a:bodyPr wrap="square">
            <a:spAutoFit/>
          </a:bodyPr>
          <a:lstStyle/>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2023 Cooper/Haims Advisors, LLC</a:t>
            </a:r>
          </a:p>
          <a:p>
            <a:r>
              <a:rPr lang="en-US" sz="8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An ESL Company</a:t>
            </a:r>
          </a:p>
        </p:txBody>
      </p:sp>
      <p:sp>
        <p:nvSpPr>
          <p:cNvPr id="17" name="Text Placeholder 14">
            <a:extLst>
              <a:ext uri="{FF2B5EF4-FFF2-40B4-BE49-F238E27FC236}">
                <a16:creationId xmlns:a16="http://schemas.microsoft.com/office/drawing/2014/main" id="{C99F7F1A-EEDD-8561-3F48-47B8AFF3978B}"/>
              </a:ext>
            </a:extLst>
          </p:cNvPr>
          <p:cNvSpPr>
            <a:spLocks noGrp="1"/>
          </p:cNvSpPr>
          <p:nvPr>
            <p:ph type="body" sz="quarter" idx="10" hasCustomPrompt="1"/>
          </p:nvPr>
        </p:nvSpPr>
        <p:spPr>
          <a:xfrm>
            <a:off x="990771" y="1249871"/>
            <a:ext cx="5396173" cy="480131"/>
          </a:xfrm>
        </p:spPr>
        <p:txBody>
          <a:bodyPr wrap="square" anchor="t" anchorCtr="0">
            <a:spAutoFit/>
          </a:bodyPr>
          <a:lstStyle>
            <a:lvl1pPr marL="0" indent="0" algn="l">
              <a:buNone/>
              <a:defRPr sz="2800" b="1" cap="all" spc="300" baseline="0">
                <a:solidFill>
                  <a:srgbClr val="002A3A"/>
                </a:solidFill>
              </a:defRPr>
            </a:lvl1pPr>
          </a:lstStyle>
          <a:p>
            <a:pPr lvl="0"/>
            <a:r>
              <a:rPr lang="en-US" dirty="0"/>
              <a:t>Header Will Go here</a:t>
            </a:r>
          </a:p>
        </p:txBody>
      </p:sp>
      <p:sp>
        <p:nvSpPr>
          <p:cNvPr id="18" name="Text Placeholder 16">
            <a:extLst>
              <a:ext uri="{FF2B5EF4-FFF2-40B4-BE49-F238E27FC236}">
                <a16:creationId xmlns:a16="http://schemas.microsoft.com/office/drawing/2014/main" id="{C6AC57B6-BC65-4F90-F2EE-94D9FAADD051}"/>
              </a:ext>
            </a:extLst>
          </p:cNvPr>
          <p:cNvSpPr>
            <a:spLocks noGrp="1"/>
          </p:cNvSpPr>
          <p:nvPr>
            <p:ph type="body" sz="quarter" idx="11" hasCustomPrompt="1"/>
          </p:nvPr>
        </p:nvSpPr>
        <p:spPr>
          <a:xfrm>
            <a:off x="966210" y="2029037"/>
            <a:ext cx="4886324" cy="254166"/>
          </a:xfrm>
        </p:spPr>
        <p:txBody>
          <a:bodyPr>
            <a:noAutofit/>
          </a:bodyPr>
          <a:lstStyle>
            <a:lvl1pPr marL="0" indent="0" algn="l">
              <a:buNone/>
              <a:defRPr sz="1100" cap="all" spc="300" baseline="0">
                <a:solidFill>
                  <a:srgbClr val="002A3A"/>
                </a:solidFill>
              </a:defRPr>
            </a:lvl1pPr>
            <a:lvl2pPr marL="457200" indent="0">
              <a:buNone/>
              <a:defRPr/>
            </a:lvl2pPr>
          </a:lstStyle>
          <a:p>
            <a:pPr lvl="0"/>
            <a:r>
              <a:rPr lang="en-US" dirty="0"/>
              <a:t>SUBTITLE copy</a:t>
            </a:r>
          </a:p>
        </p:txBody>
      </p:sp>
      <p:cxnSp>
        <p:nvCxnSpPr>
          <p:cNvPr id="4" name="Straight Connector 3">
            <a:extLst>
              <a:ext uri="{FF2B5EF4-FFF2-40B4-BE49-F238E27FC236}">
                <a16:creationId xmlns:a16="http://schemas.microsoft.com/office/drawing/2014/main" id="{ED8E248C-903F-27B3-7BF6-CA7ABABC7EC1}"/>
              </a:ext>
            </a:extLst>
          </p:cNvPr>
          <p:cNvCxnSpPr>
            <a:cxnSpLocks/>
          </p:cNvCxnSpPr>
          <p:nvPr userDrawn="1"/>
        </p:nvCxnSpPr>
        <p:spPr>
          <a:xfrm>
            <a:off x="-5019" y="1743725"/>
            <a:ext cx="6164081" cy="0"/>
          </a:xfrm>
          <a:prstGeom prst="line">
            <a:avLst/>
          </a:prstGeom>
          <a:ln w="15875">
            <a:solidFill>
              <a:srgbClr val="AF925D"/>
            </a:solidFill>
          </a:ln>
        </p:spPr>
        <p:style>
          <a:lnRef idx="1">
            <a:schemeClr val="accent3"/>
          </a:lnRef>
          <a:fillRef idx="0">
            <a:schemeClr val="accent3"/>
          </a:fillRef>
          <a:effectRef idx="0">
            <a:schemeClr val="accent3"/>
          </a:effectRef>
          <a:fontRef idx="minor">
            <a:schemeClr val="tx1"/>
          </a:fontRef>
        </p:style>
      </p:cxnSp>
      <p:sp>
        <p:nvSpPr>
          <p:cNvPr id="13" name="Text Placeholder 12">
            <a:extLst>
              <a:ext uri="{FF2B5EF4-FFF2-40B4-BE49-F238E27FC236}">
                <a16:creationId xmlns:a16="http://schemas.microsoft.com/office/drawing/2014/main" id="{2CAB71A1-628F-412A-E853-CDF6177E3F40}"/>
              </a:ext>
            </a:extLst>
          </p:cNvPr>
          <p:cNvSpPr>
            <a:spLocks noGrp="1"/>
          </p:cNvSpPr>
          <p:nvPr>
            <p:ph type="body" sz="quarter" idx="17" hasCustomPrompt="1"/>
          </p:nvPr>
        </p:nvSpPr>
        <p:spPr>
          <a:xfrm>
            <a:off x="958269" y="2296926"/>
            <a:ext cx="7867075" cy="3311199"/>
          </a:xfrm>
        </p:spPr>
        <p:txBody>
          <a:bodyPr/>
          <a:lstStyle>
            <a:lvl1pPr marL="0" indent="0">
              <a:buNone/>
              <a:defRPr/>
            </a:lvl1pPr>
          </a:lstStyle>
          <a:p>
            <a:pPr>
              <a:lnSpc>
                <a:spcPct val="150000"/>
              </a:lnSpc>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accusantium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doloremque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laudantium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totam</a:t>
            </a:r>
            <a:r>
              <a:rPr lang="en-US" sz="1100" dirty="0">
                <a:solidFill>
                  <a:srgbClr val="002A3A"/>
                </a:solidFill>
                <a:effectLst/>
                <a:latin typeface="Trebuchet MS" panose="020B0703020202090204" pitchFamily="34" charset="0"/>
              </a:rPr>
              <a:t> rem </a:t>
            </a:r>
            <a:r>
              <a:rPr lang="en-US" sz="1100" dirty="0" err="1">
                <a:solidFill>
                  <a:srgbClr val="002A3A"/>
                </a:solidFill>
                <a:effectLst/>
                <a:latin typeface="Trebuchet MS" panose="020B0703020202090204" pitchFamily="34" charset="0"/>
              </a:rPr>
              <a:t>aperiam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eaque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quae</a:t>
            </a:r>
            <a:r>
              <a:rPr lang="en-US" sz="1100" dirty="0">
                <a:solidFill>
                  <a:srgbClr val="002A3A"/>
                </a:solidFill>
                <a:effectLst/>
                <a:latin typeface="Trebuchet MS" panose="020B0703020202090204" pitchFamily="34" charset="0"/>
              </a:rPr>
              <a:t> ab </a:t>
            </a:r>
            <a:r>
              <a:rPr lang="en-US" sz="1100" dirty="0" err="1">
                <a:solidFill>
                  <a:srgbClr val="002A3A"/>
                </a:solidFill>
                <a:effectLst/>
                <a:latin typeface="Trebuchet MS" panose="020B0703020202090204" pitchFamily="34" charset="0"/>
              </a:rPr>
              <a:t>illo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inventore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veritatis</a:t>
            </a:r>
            <a:r>
              <a:rPr lang="en-US" sz="1100" dirty="0">
                <a:solidFill>
                  <a:srgbClr val="002A3A"/>
                </a:solidFill>
                <a:effectLst/>
                <a:latin typeface="Trebuchet MS" panose="020B0703020202090204" pitchFamily="34" charset="0"/>
              </a:rPr>
              <a:t> et quasi </a:t>
            </a:r>
            <a:r>
              <a:rPr lang="en-US" sz="1100" dirty="0" err="1">
                <a:solidFill>
                  <a:srgbClr val="002A3A"/>
                </a:solidFill>
                <a:effectLst/>
                <a:latin typeface="Trebuchet MS" panose="020B0703020202090204" pitchFamily="34" charset="0"/>
              </a:rPr>
              <a:t>architecto</a:t>
            </a:r>
            <a:r>
              <a:rPr lang="en-US" sz="1100" dirty="0">
                <a:solidFill>
                  <a:srgbClr val="002A3A"/>
                </a:solidFill>
                <a:effectLst/>
                <a:latin typeface="Trebuchet MS" panose="020B0703020202090204" pitchFamily="34" charset="0"/>
              </a:rPr>
              <a:t> beatae vitae dicta sunt, </a:t>
            </a:r>
            <a:r>
              <a:rPr lang="en-US" sz="1100" dirty="0" err="1">
                <a:solidFill>
                  <a:srgbClr val="002A3A"/>
                </a:solidFill>
                <a:effectLst/>
                <a:latin typeface="Trebuchet MS" panose="020B0703020202090204" pitchFamily="34" charset="0"/>
              </a:rPr>
              <a:t>explicabo</a:t>
            </a:r>
            <a:r>
              <a:rPr lang="en-US" sz="1100" dirty="0">
                <a:solidFill>
                  <a:srgbClr val="002A3A"/>
                </a:solidFill>
                <a:effectLst/>
                <a:latin typeface="Trebuchet MS" panose="020B0703020202090204" pitchFamily="34" charset="0"/>
              </a:rPr>
              <a:t>. Nemo </a:t>
            </a:r>
            <a:r>
              <a:rPr lang="en-US" sz="1100" dirty="0" err="1">
                <a:solidFill>
                  <a:srgbClr val="002A3A"/>
                </a:solidFill>
                <a:effectLst/>
                <a:latin typeface="Trebuchet MS" panose="020B0703020202090204" pitchFamily="34" charset="0"/>
              </a:rPr>
              <a:t>enim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voluptas</a:t>
            </a:r>
            <a:r>
              <a:rPr lang="en-US" sz="1100" dirty="0">
                <a:solidFill>
                  <a:srgbClr val="002A3A"/>
                </a:solidFill>
                <a:effectLst/>
                <a:latin typeface="Trebuchet MS" panose="020B0703020202090204" pitchFamily="34" charset="0"/>
              </a:rPr>
              <a:t> sit, </a:t>
            </a:r>
            <a:r>
              <a:rPr lang="en-US" sz="1100" dirty="0" err="1">
                <a:solidFill>
                  <a:srgbClr val="002A3A"/>
                </a:solidFill>
                <a:effectLst/>
                <a:latin typeface="Trebuchet MS" panose="020B0703020202090204" pitchFamily="34" charset="0"/>
              </a:rPr>
              <a:t>aspernatur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odit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fugit, sed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consequuntur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magni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eos</a:t>
            </a:r>
            <a:r>
              <a:rPr lang="en-US" sz="1100" dirty="0">
                <a:solidFill>
                  <a:srgbClr val="002A3A"/>
                </a:solidFill>
                <a:effectLst/>
                <a:latin typeface="Trebuchet MS" panose="020B0703020202090204" pitchFamily="34" charset="0"/>
              </a:rPr>
              <a:t>, qui </a:t>
            </a:r>
            <a:r>
              <a:rPr lang="en-US" sz="1100" dirty="0" err="1">
                <a:solidFill>
                  <a:srgbClr val="002A3A"/>
                </a:solidFill>
                <a:effectLst/>
                <a:latin typeface="Trebuchet MS" panose="020B0703020202090204" pitchFamily="34" charset="0"/>
              </a:rPr>
              <a:t>ratione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sequi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nesciunt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porro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quisquam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est</a:t>
            </a:r>
            <a:r>
              <a:rPr lang="en-US" sz="1100" dirty="0">
                <a:solidFill>
                  <a:srgbClr val="002A3A"/>
                </a:solidFill>
                <a:effectLst/>
                <a:latin typeface="Trebuchet MS" panose="020B0703020202090204" pitchFamily="34" charset="0"/>
              </a:rPr>
              <a:t>, qu.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1100" dirty="0">
                <a:solidFill>
                  <a:srgbClr val="002A3A"/>
                </a:solidFill>
                <a:effectLst/>
                <a:latin typeface="Trebuchet MS" panose="020B0703020202090204" pitchFamily="34" charset="0"/>
              </a:rPr>
              <a:t>Sed </a:t>
            </a:r>
            <a:r>
              <a:rPr lang="en-US" sz="1100" dirty="0" err="1">
                <a:solidFill>
                  <a:srgbClr val="002A3A"/>
                </a:solidFill>
                <a:effectLst/>
                <a:latin typeface="Trebuchet MS" panose="020B0703020202090204" pitchFamily="34" charset="0"/>
              </a:rPr>
              <a:t>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perspiciatis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unde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omnis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iste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natus</a:t>
            </a:r>
            <a:r>
              <a:rPr lang="en-US" sz="1100" dirty="0">
                <a:solidFill>
                  <a:srgbClr val="002A3A"/>
                </a:solidFill>
                <a:effectLst/>
                <a:latin typeface="Trebuchet MS" panose="020B0703020202090204" pitchFamily="34" charset="0"/>
              </a:rPr>
              <a:t> error sit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accusantium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doloremque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laudantium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totam</a:t>
            </a:r>
            <a:r>
              <a:rPr lang="en-US" sz="1100" dirty="0">
                <a:solidFill>
                  <a:srgbClr val="002A3A"/>
                </a:solidFill>
                <a:effectLst/>
                <a:latin typeface="Trebuchet MS" panose="020B0703020202090204" pitchFamily="34" charset="0"/>
              </a:rPr>
              <a:t> rem </a:t>
            </a:r>
            <a:r>
              <a:rPr lang="en-US" sz="1100" dirty="0" err="1">
                <a:solidFill>
                  <a:srgbClr val="002A3A"/>
                </a:solidFill>
                <a:effectLst/>
                <a:latin typeface="Trebuchet MS" panose="020B0703020202090204" pitchFamily="34" charset="0"/>
              </a:rPr>
              <a:t>aperiam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eaque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quae</a:t>
            </a:r>
            <a:r>
              <a:rPr lang="en-US" sz="1100" dirty="0">
                <a:solidFill>
                  <a:srgbClr val="002A3A"/>
                </a:solidFill>
                <a:effectLst/>
                <a:latin typeface="Trebuchet MS" panose="020B0703020202090204" pitchFamily="34" charset="0"/>
              </a:rPr>
              <a:t> ab </a:t>
            </a:r>
            <a:r>
              <a:rPr lang="en-US" sz="1100" dirty="0" err="1">
                <a:solidFill>
                  <a:srgbClr val="002A3A"/>
                </a:solidFill>
                <a:effectLst/>
                <a:latin typeface="Trebuchet MS" panose="020B0703020202090204" pitchFamily="34" charset="0"/>
              </a:rPr>
              <a:t>illo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inventore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veritatis</a:t>
            </a:r>
            <a:r>
              <a:rPr lang="en-US" sz="1100" dirty="0">
                <a:solidFill>
                  <a:srgbClr val="002A3A"/>
                </a:solidFill>
                <a:effectLst/>
                <a:latin typeface="Trebuchet MS" panose="020B0703020202090204" pitchFamily="34" charset="0"/>
              </a:rPr>
              <a:t> et quasi </a:t>
            </a:r>
            <a:r>
              <a:rPr lang="en-US" sz="1100" dirty="0" err="1">
                <a:solidFill>
                  <a:srgbClr val="002A3A"/>
                </a:solidFill>
                <a:effectLst/>
                <a:latin typeface="Trebuchet MS" panose="020B0703020202090204" pitchFamily="34" charset="0"/>
              </a:rPr>
              <a:t>architecto</a:t>
            </a:r>
            <a:r>
              <a:rPr lang="en-US" sz="1100" dirty="0">
                <a:solidFill>
                  <a:srgbClr val="002A3A"/>
                </a:solidFill>
                <a:effectLst/>
                <a:latin typeface="Trebuchet MS" panose="020B0703020202090204" pitchFamily="34" charset="0"/>
              </a:rPr>
              <a:t> beatae vitae dicta sunt, </a:t>
            </a:r>
            <a:r>
              <a:rPr lang="en-US" sz="1100" dirty="0" err="1">
                <a:solidFill>
                  <a:srgbClr val="002A3A"/>
                </a:solidFill>
                <a:effectLst/>
                <a:latin typeface="Trebuchet MS" panose="020B0703020202090204" pitchFamily="34" charset="0"/>
              </a:rPr>
              <a:t>explicabo</a:t>
            </a:r>
            <a:r>
              <a:rPr lang="en-US" sz="1100" dirty="0">
                <a:solidFill>
                  <a:srgbClr val="002A3A"/>
                </a:solidFill>
                <a:effectLst/>
                <a:latin typeface="Trebuchet MS" panose="020B0703020202090204" pitchFamily="34" charset="0"/>
              </a:rPr>
              <a:t>. Nemo </a:t>
            </a:r>
            <a:r>
              <a:rPr lang="en-US" sz="1100" dirty="0" err="1">
                <a:solidFill>
                  <a:srgbClr val="002A3A"/>
                </a:solidFill>
                <a:effectLst/>
                <a:latin typeface="Trebuchet MS" panose="020B0703020202090204" pitchFamily="34" charset="0"/>
              </a:rPr>
              <a:t>enim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ipsam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voluptas</a:t>
            </a:r>
            <a:r>
              <a:rPr lang="en-US" sz="1100" dirty="0">
                <a:solidFill>
                  <a:srgbClr val="002A3A"/>
                </a:solidFill>
                <a:effectLst/>
                <a:latin typeface="Trebuchet MS" panose="020B0703020202090204" pitchFamily="34" charset="0"/>
              </a:rPr>
              <a:t> sit, </a:t>
            </a:r>
            <a:r>
              <a:rPr lang="en-US" sz="1100" dirty="0" err="1">
                <a:solidFill>
                  <a:srgbClr val="002A3A"/>
                </a:solidFill>
                <a:effectLst/>
                <a:latin typeface="Trebuchet MS" panose="020B0703020202090204" pitchFamily="34" charset="0"/>
              </a:rPr>
              <a:t>aspernatur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odit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aut</a:t>
            </a:r>
            <a:r>
              <a:rPr lang="en-US" sz="1100" dirty="0">
                <a:solidFill>
                  <a:srgbClr val="002A3A"/>
                </a:solidFill>
                <a:effectLst/>
                <a:latin typeface="Trebuchet MS" panose="020B0703020202090204" pitchFamily="34" charset="0"/>
              </a:rPr>
              <a:t> fugit, sed </a:t>
            </a:r>
            <a:r>
              <a:rPr lang="en-US" sz="1100" dirty="0" err="1">
                <a:solidFill>
                  <a:srgbClr val="002A3A"/>
                </a:solidFill>
                <a:effectLst/>
                <a:latin typeface="Trebuchet MS" panose="020B0703020202090204" pitchFamily="34" charset="0"/>
              </a:rPr>
              <a:t>quia</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consequuntur</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magni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dolores</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eos</a:t>
            </a:r>
            <a:r>
              <a:rPr lang="en-US" sz="1100" dirty="0">
                <a:solidFill>
                  <a:srgbClr val="002A3A"/>
                </a:solidFill>
                <a:effectLst/>
                <a:latin typeface="Trebuchet MS" panose="020B0703020202090204" pitchFamily="34" charset="0"/>
              </a:rPr>
              <a:t>, qui </a:t>
            </a:r>
            <a:r>
              <a:rPr lang="en-US" sz="1100" dirty="0" err="1">
                <a:solidFill>
                  <a:srgbClr val="002A3A"/>
                </a:solidFill>
                <a:effectLst/>
                <a:latin typeface="Trebuchet MS" panose="020B0703020202090204" pitchFamily="34" charset="0"/>
              </a:rPr>
              <a:t>ratione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voluptatem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sequi</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nesciunt</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neque</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porro</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quisquam</a:t>
            </a:r>
            <a:r>
              <a:rPr lang="en-US" sz="1100" dirty="0">
                <a:solidFill>
                  <a:srgbClr val="002A3A"/>
                </a:solidFill>
                <a:effectLst/>
                <a:latin typeface="Trebuchet MS" panose="020B0703020202090204" pitchFamily="34" charset="0"/>
              </a:rPr>
              <a:t> </a:t>
            </a:r>
            <a:r>
              <a:rPr lang="en-US" sz="1100" dirty="0" err="1">
                <a:solidFill>
                  <a:srgbClr val="002A3A"/>
                </a:solidFill>
                <a:effectLst/>
                <a:latin typeface="Trebuchet MS" panose="020B0703020202090204" pitchFamily="34" charset="0"/>
              </a:rPr>
              <a:t>est</a:t>
            </a:r>
            <a:r>
              <a:rPr lang="en-US" sz="1100" dirty="0">
                <a:solidFill>
                  <a:srgbClr val="002A3A"/>
                </a:solidFill>
                <a:effectLst/>
                <a:latin typeface="Trebuchet MS" panose="020B0703020202090204" pitchFamily="34" charset="0"/>
              </a:rPr>
              <a:t>, qu. </a:t>
            </a:r>
            <a:endParaRPr lang="en-US" sz="1100" dirty="0">
              <a:solidFill>
                <a:srgbClr val="002A3A"/>
              </a:solidFill>
              <a:latin typeface="Trebuchet MS" panose="020B0703020202090204" pitchFamily="34" charset="0"/>
            </a:endParaRPr>
          </a:p>
          <a:p>
            <a:pPr>
              <a:lnSpc>
                <a:spcPct val="150000"/>
              </a:lnSpc>
            </a:pPr>
            <a:endParaRPr lang="en-US" sz="1100" dirty="0">
              <a:solidFill>
                <a:srgbClr val="002A3A"/>
              </a:solidFill>
              <a:effectLst/>
              <a:latin typeface="Trebuchet MS" panose="020B0703020202090204" pitchFamily="34" charset="0"/>
            </a:endParaRPr>
          </a:p>
        </p:txBody>
      </p:sp>
      <p:sp>
        <p:nvSpPr>
          <p:cNvPr id="9" name="Rectangle 8">
            <a:extLst>
              <a:ext uri="{FF2B5EF4-FFF2-40B4-BE49-F238E27FC236}">
                <a16:creationId xmlns:a16="http://schemas.microsoft.com/office/drawing/2014/main" id="{73BB8C47-3351-3692-C63C-878BDF48D923}"/>
              </a:ext>
            </a:extLst>
          </p:cNvPr>
          <p:cNvSpPr/>
          <p:nvPr userDrawn="1"/>
        </p:nvSpPr>
        <p:spPr>
          <a:xfrm>
            <a:off x="9478780" y="-1"/>
            <a:ext cx="2713220" cy="6858001"/>
          </a:xfrm>
          <a:prstGeom prst="rect">
            <a:avLst/>
          </a:prstGeom>
          <a:solidFill>
            <a:srgbClr val="B19C61">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176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A318-A6EC-87B5-86F2-F35BECD69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4C553-A1DB-7623-EA9B-A4BD9DB79B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E6157-6131-A2DF-494C-207C2A93E819}"/>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29A7192B-1809-C562-E606-DD693E7B1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A0AE9-340D-411F-7331-FED8C4E21DC5}"/>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76570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EBF6-BAF4-986D-215C-348490CFBC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8F33E-6B43-89C1-DF4B-744D1EF63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2204F7-5E5B-CF8B-F7F6-1018E1F68307}"/>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81D9574B-E516-9CA1-43B1-848315FF8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A3271-51A6-79AF-7A37-A67D5794EA90}"/>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362084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F3FC-529F-2994-A415-9B14C8D09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16BFD-F15B-57FA-4F0F-85ACEE40C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5B99F-3869-49F2-305D-CFF7F60F0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1C2B7-80BE-71E2-99B8-BBF8846DBBEA}"/>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6" name="Footer Placeholder 5">
            <a:extLst>
              <a:ext uri="{FF2B5EF4-FFF2-40B4-BE49-F238E27FC236}">
                <a16:creationId xmlns:a16="http://schemas.microsoft.com/office/drawing/2014/main" id="{220D7F09-DD62-1C99-20A4-BA414B38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5AA3D-2953-50A1-B29A-366AC0F92F50}"/>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309696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851B-8879-DFE6-BAB0-A9696C562B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D6532-52F8-170F-1F7F-4534603AA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6CA7E-040E-2AD8-DF83-0732447EA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16A6E-BC8A-5B2A-90ED-A147B563B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74C03E-981A-33F4-79EA-92462EEE6D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04897-456C-21EC-0F26-0C1C33A2B087}"/>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8" name="Footer Placeholder 7">
            <a:extLst>
              <a:ext uri="{FF2B5EF4-FFF2-40B4-BE49-F238E27FC236}">
                <a16:creationId xmlns:a16="http://schemas.microsoft.com/office/drawing/2014/main" id="{2A65C270-3F8C-3AE1-F8BB-78FF8B23E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70DFEB-0541-C544-3B5E-B2B80E273CA9}"/>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354593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4610-2871-5C62-7678-80BB80B030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EC3EA-BC93-0127-F58B-FCAAA705C296}"/>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4" name="Footer Placeholder 3">
            <a:extLst>
              <a:ext uri="{FF2B5EF4-FFF2-40B4-BE49-F238E27FC236}">
                <a16:creationId xmlns:a16="http://schemas.microsoft.com/office/drawing/2014/main" id="{4B162902-2CC1-356D-4223-2109B988B6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99B649-D0D6-7248-FE5E-FA9A13D2084F}"/>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16643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5B31E-19D3-A0C3-BD29-6029621DA327}"/>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3" name="Footer Placeholder 2">
            <a:extLst>
              <a:ext uri="{FF2B5EF4-FFF2-40B4-BE49-F238E27FC236}">
                <a16:creationId xmlns:a16="http://schemas.microsoft.com/office/drawing/2014/main" id="{584A4EAC-1880-B31A-6F8E-C78B6284E5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CE904-4275-C185-994C-11134F82C7CA}"/>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47551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36DF-7E3A-EB0D-CF69-A1F81D872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5DECE-64BB-AE3E-6488-F5AD1C5DF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FEBF7-D7D2-B06F-3C99-B34C25EC8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482B6-4F12-A7E9-8B68-D4B6C077E57F}"/>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6" name="Footer Placeholder 5">
            <a:extLst>
              <a:ext uri="{FF2B5EF4-FFF2-40B4-BE49-F238E27FC236}">
                <a16:creationId xmlns:a16="http://schemas.microsoft.com/office/drawing/2014/main" id="{31F14404-16AC-B434-59E5-E3D60A10C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D3FB3-DE04-40B8-151B-040BB01D0DAF}"/>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12119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98C5-6606-BC35-7748-158739CD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29F822-590C-A7CF-0A6B-5DE5AA370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1B823-1F84-B4A3-96EC-F15C2D8C4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40C03-50EE-0F21-B337-B66A007B5FB1}"/>
              </a:ext>
            </a:extLst>
          </p:cNvPr>
          <p:cNvSpPr>
            <a:spLocks noGrp="1"/>
          </p:cNvSpPr>
          <p:nvPr>
            <p:ph type="dt" sz="half" idx="10"/>
          </p:nvPr>
        </p:nvSpPr>
        <p:spPr/>
        <p:txBody>
          <a:bodyPr/>
          <a:lstStyle/>
          <a:p>
            <a:fld id="{21E7BC43-C1DD-4726-B987-6C612B7A0AB2}" type="datetimeFigureOut">
              <a:rPr lang="en-US" smtClean="0"/>
              <a:t>12/9/2024</a:t>
            </a:fld>
            <a:endParaRPr lang="en-US"/>
          </a:p>
        </p:txBody>
      </p:sp>
      <p:sp>
        <p:nvSpPr>
          <p:cNvPr id="6" name="Footer Placeholder 5">
            <a:extLst>
              <a:ext uri="{FF2B5EF4-FFF2-40B4-BE49-F238E27FC236}">
                <a16:creationId xmlns:a16="http://schemas.microsoft.com/office/drawing/2014/main" id="{750D0A6A-F2A9-B5BE-D441-58025FB01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89BFA-BB67-52E9-CA7B-761B0BB5DB6A}"/>
              </a:ext>
            </a:extLst>
          </p:cNvPr>
          <p:cNvSpPr>
            <a:spLocks noGrp="1"/>
          </p:cNvSpPr>
          <p:nvPr>
            <p:ph type="sldNum" sz="quarter" idx="12"/>
          </p:nvPr>
        </p:nvSpPr>
        <p:spPr/>
        <p:txBody>
          <a:bodyPr/>
          <a:lstStyle/>
          <a:p>
            <a:fld id="{DA4BC5B3-741C-4012-9D5D-A508B3C5C1EE}" type="slidenum">
              <a:rPr lang="en-US" smtClean="0"/>
              <a:t>‹#›</a:t>
            </a:fld>
            <a:endParaRPr lang="en-US"/>
          </a:p>
        </p:txBody>
      </p:sp>
    </p:spTree>
    <p:extLst>
      <p:ext uri="{BB962C8B-B14F-4D97-AF65-F5344CB8AC3E}">
        <p14:creationId xmlns:p14="http://schemas.microsoft.com/office/powerpoint/2010/main" val="186696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8A142-B0FA-9D33-BA1F-BA9C63F57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65BC0-75B3-4E86-BD39-76A85FB89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A7DC-4E61-4289-6B57-29557C859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7BC43-C1DD-4726-B987-6C612B7A0AB2}" type="datetimeFigureOut">
              <a:rPr lang="en-US" smtClean="0"/>
              <a:t>12/9/2024</a:t>
            </a:fld>
            <a:endParaRPr lang="en-US"/>
          </a:p>
        </p:txBody>
      </p:sp>
      <p:sp>
        <p:nvSpPr>
          <p:cNvPr id="5" name="Footer Placeholder 4">
            <a:extLst>
              <a:ext uri="{FF2B5EF4-FFF2-40B4-BE49-F238E27FC236}">
                <a16:creationId xmlns:a16="http://schemas.microsoft.com/office/drawing/2014/main" id="{F289F87D-5B94-C960-9000-28B2C065E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ECD24B-31BD-C9B0-3DD6-AD6DE5D3D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C5B3-741C-4012-9D5D-A508B3C5C1EE}" type="slidenum">
              <a:rPr lang="en-US" smtClean="0"/>
              <a:t>‹#›</a:t>
            </a:fld>
            <a:endParaRPr lang="en-US"/>
          </a:p>
        </p:txBody>
      </p:sp>
    </p:spTree>
    <p:extLst>
      <p:ext uri="{BB962C8B-B14F-4D97-AF65-F5344CB8AC3E}">
        <p14:creationId xmlns:p14="http://schemas.microsoft.com/office/powerpoint/2010/main" val="42372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mailto:Djones@cooperhaims.com" TargetMode="External"/><Relationship Id="rId2" Type="http://schemas.openxmlformats.org/officeDocument/2006/relationships/hyperlink" Target="http://www.inserocpa.com/"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0ECAF-45C1-2F33-32A0-89B34CD42CD2}"/>
              </a:ext>
            </a:extLst>
          </p:cNvPr>
          <p:cNvSpPr>
            <a:spLocks noGrp="1"/>
          </p:cNvSpPr>
          <p:nvPr>
            <p:ph type="body" sz="quarter" idx="10"/>
          </p:nvPr>
        </p:nvSpPr>
        <p:spPr>
          <a:xfrm>
            <a:off x="642987" y="2974731"/>
            <a:ext cx="10936288" cy="1754326"/>
          </a:xfrm>
        </p:spPr>
        <p:txBody>
          <a:bodyPr/>
          <a:lstStyle/>
          <a:p>
            <a:pPr algn="ctr"/>
            <a:r>
              <a:rPr lang="en-US" dirty="0"/>
              <a:t>Impact of tax cuts and jobs act sunset &amp; tax planning considerations to prepare for it</a:t>
            </a:r>
          </a:p>
        </p:txBody>
      </p:sp>
      <p:sp>
        <p:nvSpPr>
          <p:cNvPr id="3" name="Text Placeholder 2">
            <a:extLst>
              <a:ext uri="{FF2B5EF4-FFF2-40B4-BE49-F238E27FC236}">
                <a16:creationId xmlns:a16="http://schemas.microsoft.com/office/drawing/2014/main" id="{9A179959-F56D-D968-572E-70CE871EC061}"/>
              </a:ext>
            </a:extLst>
          </p:cNvPr>
          <p:cNvSpPr>
            <a:spLocks noGrp="1"/>
          </p:cNvSpPr>
          <p:nvPr>
            <p:ph type="body" sz="quarter" idx="11"/>
          </p:nvPr>
        </p:nvSpPr>
        <p:spPr>
          <a:xfrm>
            <a:off x="642987" y="5029446"/>
            <a:ext cx="10936287" cy="1102906"/>
          </a:xfrm>
        </p:spPr>
        <p:txBody>
          <a:bodyPr>
            <a:normAutofit/>
          </a:bodyPr>
          <a:lstStyle/>
          <a:p>
            <a:r>
              <a:rPr lang="en-US" b="1" dirty="0"/>
              <a:t>Presented by:</a:t>
            </a:r>
          </a:p>
          <a:p>
            <a:endParaRPr lang="en-US" dirty="0"/>
          </a:p>
          <a:p>
            <a:pPr marL="0" marR="0" algn="ctr">
              <a:lnSpc>
                <a:spcPct val="107000"/>
              </a:lnSpc>
              <a:spcBef>
                <a:spcPts val="0"/>
              </a:spcBef>
              <a:spcAft>
                <a:spcPts val="0"/>
              </a:spcAft>
            </a:pPr>
            <a:r>
              <a:rPr lang="en-US" kern="100" dirty="0">
                <a:effectLst/>
                <a:ea typeface="Calibri" panose="020F0502020204030204" pitchFamily="34" charset="0"/>
                <a:cs typeface="Calibri" panose="020F0502020204030204" pitchFamily="34" charset="0"/>
              </a:rPr>
              <a:t>Alan Pecora, CPA, AEP®, Esq., Partner, </a:t>
            </a:r>
            <a:r>
              <a:rPr lang="en-US" kern="100" dirty="0" err="1">
                <a:effectLst/>
                <a:ea typeface="Calibri" panose="020F0502020204030204" pitchFamily="34" charset="0"/>
                <a:cs typeface="Calibri" panose="020F0502020204030204" pitchFamily="34" charset="0"/>
              </a:rPr>
              <a:t>Insero</a:t>
            </a:r>
            <a:r>
              <a:rPr lang="en-US" kern="100" dirty="0">
                <a:effectLst/>
                <a:ea typeface="Calibri" panose="020F0502020204030204" pitchFamily="34" charset="0"/>
                <a:cs typeface="Calibri" panose="020F0502020204030204" pitchFamily="34" charset="0"/>
              </a:rPr>
              <a:t> &amp; Co. CPAs, LLP</a:t>
            </a:r>
          </a:p>
          <a:p>
            <a:pPr marL="0" marR="0" algn="ctr">
              <a:lnSpc>
                <a:spcPct val="107000"/>
              </a:lnSpc>
              <a:spcBef>
                <a:spcPts val="0"/>
              </a:spcBef>
              <a:spcAft>
                <a:spcPts val="0"/>
              </a:spcAft>
            </a:pPr>
            <a:r>
              <a:rPr lang="en-US" kern="100" dirty="0">
                <a:effectLst/>
                <a:ea typeface="Calibri" panose="020F0502020204030204" pitchFamily="34" charset="0"/>
                <a:cs typeface="Calibri" panose="020F0502020204030204" pitchFamily="34" charset="0"/>
              </a:rPr>
              <a:t>Daniel Jones, CPA/PFS, CFP®, CRPC™, Cooper/Haims Advisors LLC</a:t>
            </a:r>
          </a:p>
          <a:p>
            <a:endParaRPr lang="en-US" dirty="0"/>
          </a:p>
        </p:txBody>
      </p:sp>
      <p:sp>
        <p:nvSpPr>
          <p:cNvPr id="4" name="Text Placeholder 3">
            <a:extLst>
              <a:ext uri="{FF2B5EF4-FFF2-40B4-BE49-F238E27FC236}">
                <a16:creationId xmlns:a16="http://schemas.microsoft.com/office/drawing/2014/main" id="{B55A965E-8637-897C-FB42-A506116E7586}"/>
              </a:ext>
            </a:extLst>
          </p:cNvPr>
          <p:cNvSpPr>
            <a:spLocks noGrp="1"/>
          </p:cNvSpPr>
          <p:nvPr>
            <p:ph type="body" sz="quarter" idx="12"/>
          </p:nvPr>
        </p:nvSpPr>
        <p:spPr/>
        <p:txBody>
          <a:bodyPr/>
          <a:lstStyle/>
          <a:p>
            <a:r>
              <a:rPr lang="en-US" dirty="0"/>
              <a:t>December 10, 2024</a:t>
            </a:r>
          </a:p>
        </p:txBody>
      </p:sp>
    </p:spTree>
    <p:extLst>
      <p:ext uri="{BB962C8B-B14F-4D97-AF65-F5344CB8AC3E}">
        <p14:creationId xmlns:p14="http://schemas.microsoft.com/office/powerpoint/2010/main" val="3574660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7EAB7-247E-2B38-7E0C-19718892CC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7EFD16-E6E8-365B-426E-C08570998832}"/>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6F05275F-7933-1813-9678-45C05797D556}"/>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12F0452E-0EF9-2A44-3009-AB48F9760C51}"/>
              </a:ext>
            </a:extLst>
          </p:cNvPr>
          <p:cNvSpPr>
            <a:spLocks noGrp="1"/>
          </p:cNvSpPr>
          <p:nvPr>
            <p:ph type="body" sz="quarter" idx="17"/>
          </p:nvPr>
        </p:nvSpPr>
        <p:spPr>
          <a:xfrm>
            <a:off x="866946" y="2389517"/>
            <a:ext cx="7834573" cy="3907766"/>
          </a:xfrm>
        </p:spPr>
        <p:txBody>
          <a:bodyPr>
            <a:noAutofit/>
          </a:bodyPr>
          <a:lstStyle/>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for clients with wealth between $13 Million and $28 Million</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20000"/>
              </a:lnSpc>
              <a:spcBef>
                <a:spcPts val="0"/>
              </a:spcBef>
              <a:defRPr/>
            </a:pPr>
            <a:r>
              <a:rPr lang="en-US" sz="1200" dirty="0">
                <a:solidFill>
                  <a:srgbClr val="002A3A"/>
                </a:solidFill>
                <a:latin typeface="Trebuchet MS" panose="020B0703020202090204" pitchFamily="34" charset="0"/>
              </a:rPr>
              <a:t>Estate tax may be an issue  </a:t>
            </a:r>
          </a:p>
          <a:p>
            <a:pPr marL="857250" lvl="1" indent="-171450" defTabSz="457200">
              <a:lnSpc>
                <a:spcPct val="120000"/>
              </a:lnSpc>
              <a:spcBef>
                <a:spcPts val="0"/>
              </a:spcBef>
              <a:defRPr/>
            </a:pPr>
            <a:r>
              <a:rPr lang="en-US" sz="1200" dirty="0">
                <a:solidFill>
                  <a:srgbClr val="002A3A"/>
                </a:solidFill>
                <a:latin typeface="Trebuchet MS" panose="020B0703020202090204" pitchFamily="34" charset="0"/>
              </a:rPr>
              <a:t>Not enough wealth to utilize each spouses’ TCJA increased exclusion </a:t>
            </a:r>
          </a:p>
          <a:p>
            <a:pPr marL="457200" indent="-457200" defTabSz="457200">
              <a:lnSpc>
                <a:spcPct val="120000"/>
              </a:lnSpc>
              <a:spcBef>
                <a:spcPts val="0"/>
              </a:spcBef>
              <a:buFont typeface="Arial" panose="020B0604020202020204" pitchFamily="34" charset="0"/>
              <a:buChar char="•"/>
              <a:defRPr/>
            </a:pPr>
            <a:endParaRPr lang="en-US" sz="1200" dirty="0">
              <a:solidFill>
                <a:srgbClr val="002A3A"/>
              </a:solidFill>
              <a:latin typeface="Trebuchet MS" panose="020B0703020202090204" pitchFamily="34" charset="0"/>
            </a:endParaRPr>
          </a:p>
          <a:p>
            <a:pPr marL="457200" indent="-457200" defTabSz="457200">
              <a:lnSpc>
                <a:spcPct val="12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Planning Ideas</a:t>
            </a:r>
          </a:p>
          <a:p>
            <a:pPr lvl="1" indent="0" defTabSz="457200">
              <a:lnSpc>
                <a:spcPct val="120000"/>
              </a:lnSpc>
              <a:spcBef>
                <a:spcPts val="0"/>
              </a:spcBef>
              <a:buNone/>
              <a:defRPr/>
            </a:pPr>
            <a:endParaRPr lang="en-US" sz="1200" dirty="0">
              <a:solidFill>
                <a:srgbClr val="002A3A"/>
              </a:solidFill>
              <a:latin typeface="Trebuchet MS" panose="020B0703020202090204" pitchFamily="34" charset="0"/>
            </a:endParaRPr>
          </a:p>
          <a:p>
            <a:pPr marL="857250" lvl="1" indent="-171450" defTabSz="457200">
              <a:lnSpc>
                <a:spcPct val="120000"/>
              </a:lnSpc>
              <a:spcBef>
                <a:spcPts val="0"/>
              </a:spcBef>
              <a:defRPr/>
            </a:pPr>
            <a:r>
              <a:rPr lang="en-US" sz="1200" dirty="0">
                <a:solidFill>
                  <a:srgbClr val="002A3A"/>
                </a:solidFill>
                <a:latin typeface="Trebuchet MS" panose="020B0703020202090204" pitchFamily="34" charset="0"/>
              </a:rPr>
              <a:t>Gifts to use up one spouse’s available lifetime exclusion may make sense depending upon level of wealth </a:t>
            </a:r>
          </a:p>
          <a:p>
            <a:pPr marL="857250" lvl="1" indent="-171450" defTabSz="457200">
              <a:lnSpc>
                <a:spcPct val="120000"/>
              </a:lnSpc>
              <a:spcBef>
                <a:spcPts val="0"/>
              </a:spcBef>
              <a:defRPr/>
            </a:pPr>
            <a:r>
              <a:rPr lang="en-US" sz="1200" dirty="0">
                <a:solidFill>
                  <a:srgbClr val="002A3A"/>
                </a:solidFill>
                <a:latin typeface="Trebuchet MS" panose="020B0703020202090204" pitchFamily="34" charset="0"/>
              </a:rPr>
              <a:t>Do not want to over gift causing financial hardship </a:t>
            </a:r>
          </a:p>
          <a:p>
            <a:pPr marL="857250" lvl="1" indent="-171450" defTabSz="457200">
              <a:lnSpc>
                <a:spcPct val="120000"/>
              </a:lnSpc>
              <a:spcBef>
                <a:spcPts val="0"/>
              </a:spcBef>
              <a:defRPr/>
            </a:pPr>
            <a:r>
              <a:rPr lang="en-US" sz="1200" dirty="0">
                <a:solidFill>
                  <a:srgbClr val="002A3A"/>
                </a:solidFill>
                <a:latin typeface="Trebuchet MS" panose="020B0703020202090204" pitchFamily="34" charset="0"/>
              </a:rPr>
              <a:t>Gifts to Trusts with flexible provisions such as SLATs and IDGTs</a:t>
            </a:r>
          </a:p>
          <a:p>
            <a:pPr marL="857250" lvl="1" indent="-171450" defTabSz="457200">
              <a:lnSpc>
                <a:spcPct val="12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Titling of assets to minimize NYS estate tax in the event of spouse owning zero or minimal assets </a:t>
            </a:r>
            <a:r>
              <a:rPr lang="en-US" sz="1200" dirty="0">
                <a:solidFill>
                  <a:srgbClr val="002A3A"/>
                </a:solidFill>
                <a:latin typeface="Trebuchet MS" panose="020B0703020202090204" pitchFamily="34" charset="0"/>
              </a:rPr>
              <a:t>passes away before the other spouse owning all or most of the family wealth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endParaRPr lang="en-US" sz="1200" dirty="0">
              <a:solidFill>
                <a:srgbClr val="002A3A"/>
              </a:solidFill>
              <a:latin typeface="Trebuchet MS" panose="020B0703020202090204" pitchFamily="34" charset="0"/>
            </a:endParaRPr>
          </a:p>
          <a:p>
            <a:pPr lvl="2" indent="0" defTabSz="457200">
              <a:lnSpc>
                <a:spcPct val="150000"/>
              </a:lnSpc>
              <a:spcBef>
                <a:spcPts val="0"/>
              </a:spcBef>
              <a:buNone/>
              <a:defRPr/>
            </a:pPr>
            <a:endParaRPr lang="en-US" sz="3200" dirty="0">
              <a:solidFill>
                <a:srgbClr val="002A3A"/>
              </a:solidFill>
              <a:latin typeface="Trebuchet MS" panose="020B0703020202090204" pitchFamily="34" charset="0"/>
            </a:endParaRPr>
          </a:p>
          <a:p>
            <a:pPr lvl="2" indent="0" defTabSz="457200">
              <a:lnSpc>
                <a:spcPct val="150000"/>
              </a:lnSpc>
              <a:spcBef>
                <a:spcPts val="0"/>
              </a:spcBef>
              <a:buNone/>
              <a:defRPr/>
            </a:pPr>
            <a:endParaRPr kumimoji="0" lang="en-US" sz="3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4562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3C2EA-C393-A585-A12C-D4F95F3E0A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DBDEA2-C6B0-2397-BD51-56116E82E8DE}"/>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FAC107BE-5089-6D5E-EF89-949BB7EFADB2}"/>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5EA86816-535C-2C12-09EE-F40EFCFC5EB4}"/>
              </a:ext>
            </a:extLst>
          </p:cNvPr>
          <p:cNvSpPr>
            <a:spLocks noGrp="1"/>
          </p:cNvSpPr>
          <p:nvPr>
            <p:ph type="body" sz="quarter" idx="17"/>
          </p:nvPr>
        </p:nvSpPr>
        <p:spPr>
          <a:xfrm>
            <a:off x="958269" y="2311532"/>
            <a:ext cx="7834573" cy="3390178"/>
          </a:xfrm>
        </p:spPr>
        <p:txBody>
          <a:bodyPr>
            <a:no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for clients with wealth exceeding $28 Million </a:t>
            </a:r>
          </a:p>
          <a:p>
            <a:pPr marR="0" lvl="0" algn="l" defTabSz="457200" rtl="0" eaLnBrk="1" fontAlgn="auto" latinLnBrk="0" hangingPunct="1">
              <a:lnSpc>
                <a:spcPct val="15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Estate tax is an issue even if sunset does not occur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Making large gifts to utilize both spouses increased TCJA Lifetime Exclusion Amount</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Removing assets with high appreciation potential</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Spreading the wealth amongst family members to shift future estate and income tax to numerous family members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Annual exclusion gifts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Paying educational and medical expenses directly to the institution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Utilizing valuation discounts to leverage the lifetime exclusion</a:t>
            </a:r>
          </a:p>
          <a:p>
            <a:pPr marL="857250" marR="0" lvl="1"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Efficient use of Lifetime Generation Skipping Tax Exclusion</a:t>
            </a:r>
            <a:endParaRPr lang="en-US" sz="1200" dirty="0">
              <a:solidFill>
                <a:srgbClr val="002A3A"/>
              </a:solidFill>
              <a:latin typeface="Trebuchet MS" panose="020B0703020202090204" pitchFamily="34" charset="0"/>
            </a:endParaRPr>
          </a:p>
          <a:p>
            <a:pPr marL="857250" marR="0" lvl="1"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Titling of assets to minimize NYS estate tax</a:t>
            </a:r>
          </a:p>
          <a:p>
            <a:pPr lvl="1" indent="0" defTabSz="457200">
              <a:lnSpc>
                <a:spcPct val="150000"/>
              </a:lnSpc>
              <a:spcBef>
                <a:spcPts val="0"/>
              </a:spcBef>
              <a:buNone/>
              <a:defRPr/>
            </a:pPr>
            <a:endParaRPr lang="en-US" sz="3200" dirty="0">
              <a:solidFill>
                <a:srgbClr val="002A3A"/>
              </a:solidFill>
              <a:latin typeface="Trebuchet MS" panose="020B0703020202090204" pitchFamily="34" charset="0"/>
            </a:endParaRPr>
          </a:p>
          <a:p>
            <a:pPr marL="1314450" lvl="2" indent="-171450" defTabSz="457200">
              <a:lnSpc>
                <a:spcPct val="150000"/>
              </a:lnSpc>
              <a:spcBef>
                <a:spcPts val="0"/>
              </a:spcBef>
              <a:defRPr/>
            </a:pPr>
            <a:endParaRPr lang="en-US" sz="3200" dirty="0">
              <a:solidFill>
                <a:srgbClr val="002A3A"/>
              </a:solidFill>
              <a:latin typeface="Trebuchet MS" panose="020B0703020202090204" pitchFamily="34" charset="0"/>
            </a:endParaRPr>
          </a:p>
          <a:p>
            <a:pPr lvl="2" indent="0" defTabSz="457200">
              <a:lnSpc>
                <a:spcPct val="150000"/>
              </a:lnSpc>
              <a:spcBef>
                <a:spcPts val="0"/>
              </a:spcBef>
              <a:buNone/>
              <a:defRPr/>
            </a:pPr>
            <a:endParaRPr kumimoji="0" lang="en-US" sz="3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398888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647011-C804-BAA4-218A-CFC3AEC3EA83}"/>
              </a:ext>
            </a:extLst>
          </p:cNvPr>
          <p:cNvSpPr>
            <a:spLocks noGrp="1"/>
          </p:cNvSpPr>
          <p:nvPr>
            <p:ph type="body" sz="quarter" idx="10"/>
          </p:nvPr>
        </p:nvSpPr>
        <p:spPr>
          <a:xfrm>
            <a:off x="3034145" y="3282961"/>
            <a:ext cx="6123709" cy="646331"/>
          </a:xfrm>
        </p:spPr>
        <p:txBody>
          <a:bodyPr/>
          <a:lstStyle/>
          <a:p>
            <a:pPr algn="ctr"/>
            <a:r>
              <a:rPr lang="en-US" dirty="0"/>
              <a:t>income tax overview</a:t>
            </a:r>
          </a:p>
        </p:txBody>
      </p:sp>
      <p:sp>
        <p:nvSpPr>
          <p:cNvPr id="3" name="Text Placeholder 2">
            <a:extLst>
              <a:ext uri="{FF2B5EF4-FFF2-40B4-BE49-F238E27FC236}">
                <a16:creationId xmlns:a16="http://schemas.microsoft.com/office/drawing/2014/main" id="{774255D3-19A9-E856-11D6-8DE2C771C748}"/>
              </a:ext>
            </a:extLst>
          </p:cNvPr>
          <p:cNvSpPr>
            <a:spLocks noGrp="1"/>
          </p:cNvSpPr>
          <p:nvPr>
            <p:ph type="body" sz="quarter" idx="12"/>
          </p:nvPr>
        </p:nvSpPr>
        <p:spPr/>
        <p:txBody>
          <a:bodyPr/>
          <a:lstStyle/>
          <a:p>
            <a:r>
              <a:rPr lang="en-US" dirty="0"/>
              <a:t>December 10, 2024</a:t>
            </a:r>
          </a:p>
        </p:txBody>
      </p:sp>
    </p:spTree>
    <p:extLst>
      <p:ext uri="{BB962C8B-B14F-4D97-AF65-F5344CB8AC3E}">
        <p14:creationId xmlns:p14="http://schemas.microsoft.com/office/powerpoint/2010/main" val="356660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AB6E-83F5-595D-AFD2-199FA5B509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2F6631-407D-6704-0916-0A47480A8ABE}"/>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0DE5EFBC-EDB5-F71E-161B-78D663E319AB}"/>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7C6328E0-A589-5416-7BFD-DF21DABF93CA}"/>
              </a:ext>
            </a:extLst>
          </p:cNvPr>
          <p:cNvSpPr>
            <a:spLocks noGrp="1"/>
          </p:cNvSpPr>
          <p:nvPr>
            <p:ph type="body" sz="quarter" idx="17"/>
          </p:nvPr>
        </p:nvSpPr>
        <p:spPr>
          <a:xfrm>
            <a:off x="871268" y="2582237"/>
            <a:ext cx="7929515" cy="3723671"/>
          </a:xfrm>
        </p:spPr>
        <p:txBody>
          <a:bodyPr>
            <a:normAutofit fontScale="92500" lnSpcReduction="10000"/>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Individual Income Tax Summary</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 became effective on 1/1/2018</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Major changes to the tax laws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Most of these changes were temporary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Significant amount of TCJA income tax provisions (36 in total) are expiring on 12/31/2025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Back to pre-TCJA 2017 tax law </a:t>
            </a:r>
          </a:p>
          <a:p>
            <a:pPr lvl="1" indent="0" defTabSz="457200">
              <a:lnSpc>
                <a:spcPct val="100000"/>
              </a:lnSpc>
              <a:spcBef>
                <a:spcPts val="0"/>
              </a:spcBef>
              <a:buNone/>
              <a:defRPr/>
            </a:pPr>
            <a:r>
              <a:rPr lang="en-US" sz="1200" dirty="0">
                <a:solidFill>
                  <a:srgbClr val="002A3A"/>
                </a:solidFill>
                <a:latin typeface="Trebuchet MS" panose="020B0703020202090204" pitchFamily="34" charset="0"/>
              </a:rPr>
              <a:t>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Important provisions for individuals that are expiring on 12/31/2025</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Rate decrease in marginal tax rates – IRC Sec. 1(j)</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Increase in child tax credit – IRC Sec. 24(h)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Credit for other dependents – IRC Sec. 24(h)(4)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Changes made to Alternative Minimum Tax (AMT) – IRC Sec. 25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Increased Standard Deduction – IRC Sec. 63(c)(7)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Suspension of Miscellaneous Itemized Deductions – IRC Sec. 67(g)</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Suspension of overall limitation on itemized deductions (A/K/A 2% haircut) – IRC Sec. 68(f)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Suspension of exclusion for moving expense reimbursement – IRC Sec. 132(f)</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Suspension of Personal Exemptions – IRC Sec. 15(d)(5)</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Additional limitations on mortgage interest deductions – IRC Sec. 163(h)(3)(F)</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Limitation of state and local tax deduction (SALT) – IRC Sec. 164(b)(6)</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Arc 4">
            <a:extLst>
              <a:ext uri="{FF2B5EF4-FFF2-40B4-BE49-F238E27FC236}">
                <a16:creationId xmlns:a16="http://schemas.microsoft.com/office/drawing/2014/main" id="{ABE16709-08C2-4799-119F-E301EDAFE5FF}"/>
              </a:ext>
            </a:extLst>
          </p:cNvPr>
          <p:cNvSpPr/>
          <p:nvPr/>
        </p:nvSpPr>
        <p:spPr>
          <a:xfrm rot="12203416">
            <a:off x="8644838" y="-309054"/>
            <a:ext cx="2267654" cy="1924043"/>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D9581411-582E-9E9F-C5D5-640C8FA00BB0}"/>
              </a:ext>
            </a:extLst>
          </p:cNvPr>
          <p:cNvSpPr/>
          <p:nvPr/>
        </p:nvSpPr>
        <p:spPr>
          <a:xfrm rot="12203416">
            <a:off x="7294132" y="-741941"/>
            <a:ext cx="3887292" cy="3322748"/>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21DB2429-2EA4-31CD-9CD7-4FC5A1826F4D}"/>
              </a:ext>
            </a:extLst>
          </p:cNvPr>
          <p:cNvSpPr/>
          <p:nvPr/>
        </p:nvSpPr>
        <p:spPr>
          <a:xfrm rot="12203416">
            <a:off x="7976454" y="-446312"/>
            <a:ext cx="3182113" cy="2538693"/>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01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939C-B347-D32A-E6A2-2241FDD55F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1685-20D5-F557-733C-C0525F086182}"/>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E2A9DBFD-F991-B50B-3127-9F4B377038D8}"/>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204A0617-EE6A-E2C4-8E2D-9016FEEB8011}"/>
              </a:ext>
            </a:extLst>
          </p:cNvPr>
          <p:cNvSpPr>
            <a:spLocks noGrp="1"/>
          </p:cNvSpPr>
          <p:nvPr>
            <p:ph type="body" sz="quarter" idx="17"/>
          </p:nvPr>
        </p:nvSpPr>
        <p:spPr>
          <a:xfrm>
            <a:off x="966210" y="2504599"/>
            <a:ext cx="7834573" cy="3663287"/>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Important provisions for individuals that are expiring on 12/31/2025</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ABLE Account contributions eligible for saver’s tax credit – IRC Sec. 25B(d)(1)(D)</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Deduction for wagering losses – IRC Sec. 165(d)</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Limitation on personal casualty and theft loss deduction – IRC Sec. 165(h)(5)</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100% Bonus Depreciation – IRC Sec. 168(k)</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Increase in percentage limitation on cash contributions to public charities – IRC Sec. 170(b)(1)(G)</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Qualified Business Income Deduction – IRC Sec. 199A</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Limitation on losses for non-corporate taxpayers – IRC Sec. 461(l)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Suspension of deduction for moving expenses – IRC Sec. 217(k)</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Sec. 529 plan roll over to ABLE accounts – IRC Sec. 529(c)(3)(C)(</a:t>
            </a:r>
            <a:r>
              <a:rPr lang="en-US" sz="1200" dirty="0" err="1">
                <a:solidFill>
                  <a:srgbClr val="002A3A"/>
                </a:solidFill>
                <a:latin typeface="Trebuchet MS" panose="020B0703020202090204" pitchFamily="34" charset="0"/>
              </a:rPr>
              <a:t>i</a:t>
            </a:r>
            <a:r>
              <a:rPr lang="en-US" sz="1200" dirty="0">
                <a:solidFill>
                  <a:srgbClr val="002A3A"/>
                </a:solidFill>
                <a:latin typeface="Trebuchet MS" panose="020B0703020202090204" pitchFamily="34" charset="0"/>
              </a:rPr>
              <a:t>)(iii)</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Modified ABLE Contribution Limits – IRC Sec. 529A(b)(2)(B)</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Election of special rules for capital gains invested in opportunity zones – IRC Sec. 1400Z-1 and 1400Z-2</a:t>
            </a: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Wave 4">
            <a:extLst>
              <a:ext uri="{FF2B5EF4-FFF2-40B4-BE49-F238E27FC236}">
                <a16:creationId xmlns:a16="http://schemas.microsoft.com/office/drawing/2014/main" id="{E697807A-E433-35C3-90C4-74CF45D7E8CC}"/>
              </a:ext>
            </a:extLst>
          </p:cNvPr>
          <p:cNvSpPr/>
          <p:nvPr/>
        </p:nvSpPr>
        <p:spPr>
          <a:xfrm>
            <a:off x="990771" y="5509517"/>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28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D25CE-5131-E03C-EC82-0300BD1B89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037939-F0F0-33B5-5FE3-2429E45D11F6}"/>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81F1201E-21A9-7E1C-A0FF-A0035E22019C}"/>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267397EE-F1D0-4761-2B69-08C799634C27}"/>
              </a:ext>
            </a:extLst>
          </p:cNvPr>
          <p:cNvSpPr>
            <a:spLocks noGrp="1"/>
          </p:cNvSpPr>
          <p:nvPr>
            <p:ph type="body" sz="quarter" idx="17"/>
          </p:nvPr>
        </p:nvSpPr>
        <p:spPr>
          <a:xfrm>
            <a:off x="966210" y="2582238"/>
            <a:ext cx="7834573" cy="3197460"/>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Change in Marginal Ordinary Income Tax Rates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Pre-TCJA Tax Rates – 7 total Brackets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Tax rate structure for years beginning 2013 to 2017 </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10%, 15%, 25%, 28%, 33%, 35% &amp; 39.6%</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MFJ - 2017 </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10% - Taxable income from 0 to $18,650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15% - Taxable income from $18,651 to $75,900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25% - Taxable income from $75,901 to $153,100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28% - Taxable income from $153,101 to $233,350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33% - Taxable income from $233,351- $416,700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35% - Taxable income from $416,701 to $470,700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39.6% For Taxable income over $470,700 </a:t>
            </a:r>
          </a:p>
          <a:p>
            <a:pPr marL="857250" lvl="1" indent="-171450" defTabSz="457200">
              <a:lnSpc>
                <a:spcPct val="10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000" dirty="0">
              <a:solidFill>
                <a:srgbClr val="002A3A"/>
              </a:solidFill>
              <a:latin typeface="Trebuchet MS" panose="020B0703020202090204" pitchFamily="34" charset="0"/>
            </a:endParaRPr>
          </a:p>
          <a:p>
            <a:pPr lvl="1" indent="0" defTabSz="457200">
              <a:lnSpc>
                <a:spcPct val="10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000" dirty="0">
              <a:solidFill>
                <a:srgbClr val="002A3A"/>
              </a:solidFill>
              <a:latin typeface="Trebuchet MS" panose="020B0703020202090204" pitchFamily="34" charset="0"/>
            </a:endParaRPr>
          </a:p>
          <a:p>
            <a:pPr lvl="1" indent="0" defTabSz="457200">
              <a:lnSpc>
                <a:spcPct val="10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6" name="Picture 5" descr="A graph with dollar signs  Description automatically generated">
            <a:extLst>
              <a:ext uri="{FF2B5EF4-FFF2-40B4-BE49-F238E27FC236}">
                <a16:creationId xmlns:a16="http://schemas.microsoft.com/office/drawing/2014/main" id="{F6E135E6-B5B7-AD56-E3F1-DE0036B2C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23" y="1870826"/>
            <a:ext cx="2958712" cy="2958712"/>
          </a:xfrm>
          <a:prstGeom prst="rect">
            <a:avLst/>
          </a:prstGeom>
        </p:spPr>
      </p:pic>
    </p:spTree>
    <p:extLst>
      <p:ext uri="{BB962C8B-B14F-4D97-AF65-F5344CB8AC3E}">
        <p14:creationId xmlns:p14="http://schemas.microsoft.com/office/powerpoint/2010/main" val="150882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27DA0-C1F3-96A6-31E6-9147D602F5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3A146F-DC5C-8B66-9CE7-06E229E5325E}"/>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3D231E1D-C71C-FDEF-8E8D-AC801B071373}"/>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EF290424-2A36-94C5-38D2-59CE611E7519}"/>
              </a:ext>
            </a:extLst>
          </p:cNvPr>
          <p:cNvSpPr>
            <a:spLocks noGrp="1"/>
          </p:cNvSpPr>
          <p:nvPr>
            <p:ph type="body" sz="quarter" idx="17"/>
          </p:nvPr>
        </p:nvSpPr>
        <p:spPr>
          <a:xfrm>
            <a:off x="966210" y="2582237"/>
            <a:ext cx="7834573" cy="3093943"/>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Change in Marginal Ordinary Income Tax Rates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 Tax Rates – 7 total Brackets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Tax rate structure for years beginning 2018 to 2025 </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10%, 12%, 22%, 24%, 32%, 35% &amp; 37%</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MFJ - 2024 </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10% - Taxable income from 0 to $23,200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12% - Taxable income from $23,201 to $94,300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22% - Taxable income from $94,301 to $201,050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24% - Taxable income from $201,051 to $383,900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32% - Taxable income from $383,901- $487,450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35% - Taxable income from $487,051 to $731,200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37% For Taxable income over $731,200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lvl="1"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Wave 4">
            <a:extLst>
              <a:ext uri="{FF2B5EF4-FFF2-40B4-BE49-F238E27FC236}">
                <a16:creationId xmlns:a16="http://schemas.microsoft.com/office/drawing/2014/main" id="{D6889DE9-6255-46AC-4A3E-1F70B963F7C2}"/>
              </a:ext>
            </a:extLst>
          </p:cNvPr>
          <p:cNvSpPr/>
          <p:nvPr/>
        </p:nvSpPr>
        <p:spPr>
          <a:xfrm>
            <a:off x="990771" y="5871414"/>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89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69B4-7150-C39A-0264-4CDABFE460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EE407C-800C-CA7D-8CF8-67C67001C310}"/>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0E46FEB8-8E93-1FB7-1132-7C85C846A310}"/>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81144BD3-ABB3-FCF9-03D9-0B6C7F4B28D3}"/>
              </a:ext>
            </a:extLst>
          </p:cNvPr>
          <p:cNvSpPr>
            <a:spLocks noGrp="1"/>
          </p:cNvSpPr>
          <p:nvPr>
            <p:ph type="body" sz="quarter" idx="17"/>
          </p:nvPr>
        </p:nvSpPr>
        <p:spPr>
          <a:xfrm>
            <a:off x="966210" y="2582238"/>
            <a:ext cx="7834573" cy="2849298"/>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Change in Marginal Ordinary Income Tax Rates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Post TCJA Tax Rates – 7 total Brackets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Tax rate structure for years beginning 2026 </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10%, 15%, 25%, 28%, 33%, 35% &amp; 39.6%</a:t>
            </a: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MFJ – 2026 (Not Adjusted for Inflation)  </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10% - Taxable income from 0 to $18,650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15% - Taxable income from $18,651 to $75,900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25% - Taxable income from $75,901 to $153,100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28% - Taxable income from $153,101 to $233,350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33% - Taxable income from $233,351- $416,700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35% - Taxable income from $416,701 to $470,700</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39.6% For Taxable income over $470,700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lvl="1"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Wave 4">
            <a:extLst>
              <a:ext uri="{FF2B5EF4-FFF2-40B4-BE49-F238E27FC236}">
                <a16:creationId xmlns:a16="http://schemas.microsoft.com/office/drawing/2014/main" id="{2057E9F1-C013-F30C-56B6-ABD7A3301175}"/>
              </a:ext>
            </a:extLst>
          </p:cNvPr>
          <p:cNvSpPr/>
          <p:nvPr/>
        </p:nvSpPr>
        <p:spPr>
          <a:xfrm>
            <a:off x="990771" y="5868105"/>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holding a fan of money  Description automatically generated">
            <a:extLst>
              <a:ext uri="{FF2B5EF4-FFF2-40B4-BE49-F238E27FC236}">
                <a16:creationId xmlns:a16="http://schemas.microsoft.com/office/drawing/2014/main" id="{66121A24-47CC-CB2F-3854-9C3686703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8392">
            <a:off x="6316578" y="2029037"/>
            <a:ext cx="2889929" cy="1625585"/>
          </a:xfrm>
          <a:prstGeom prst="rect">
            <a:avLst/>
          </a:prstGeom>
          <a:effectLst>
            <a:softEdge rad="63500"/>
          </a:effectLst>
        </p:spPr>
      </p:pic>
    </p:spTree>
    <p:extLst>
      <p:ext uri="{BB962C8B-B14F-4D97-AF65-F5344CB8AC3E}">
        <p14:creationId xmlns:p14="http://schemas.microsoft.com/office/powerpoint/2010/main" val="412193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D04D-1D15-0A93-090B-E10E2BE52A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4323E1-35C5-8AE5-6676-40F9E85EAEFD}"/>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7B1107AD-2ECE-D8D7-D24C-69BB88A59C98}"/>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F1DD4A9F-1144-D7CD-48E3-C451D5AB5826}"/>
              </a:ext>
            </a:extLst>
          </p:cNvPr>
          <p:cNvSpPr>
            <a:spLocks noGrp="1"/>
          </p:cNvSpPr>
          <p:nvPr>
            <p:ph type="body" sz="quarter" idx="17"/>
          </p:nvPr>
        </p:nvSpPr>
        <p:spPr>
          <a:xfrm>
            <a:off x="966210" y="2582238"/>
            <a:ext cx="7834573" cy="2761408"/>
          </a:xfrm>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Standard Deduction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Pre-TCJA  - $12,700 (MFJ)</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TCJA/2024 - $29,200</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Sunset/2026 (Projected/Adjusted for Inflation) - $16,000</a:t>
            </a: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Personal Exemptions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  - $4,050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TCJA/2024 - $0; Repealed</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Sunset/2026 (Projected/Adjusted for Inflation) - $5,300 (MFJ)</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6" name="Wave 5">
            <a:extLst>
              <a:ext uri="{FF2B5EF4-FFF2-40B4-BE49-F238E27FC236}">
                <a16:creationId xmlns:a16="http://schemas.microsoft.com/office/drawing/2014/main" id="{4B5D4882-BF70-20A2-0BCB-079F281880FF}"/>
              </a:ext>
            </a:extLst>
          </p:cNvPr>
          <p:cNvSpPr/>
          <p:nvPr/>
        </p:nvSpPr>
        <p:spPr>
          <a:xfrm>
            <a:off x="966210" y="5642681"/>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5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AA5C5-F233-2335-DEF6-37A6CF67BB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C8B208-4D61-93D4-A1A9-294C4A6B881C}"/>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47581E7D-8D8D-17D7-8423-EBA9EF55A473}"/>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F87546CF-D4E0-E3A6-D744-049B4B1707F9}"/>
              </a:ext>
            </a:extLst>
          </p:cNvPr>
          <p:cNvSpPr>
            <a:spLocks noGrp="1"/>
          </p:cNvSpPr>
          <p:nvPr>
            <p:ph type="body" sz="quarter" idx="17"/>
          </p:nvPr>
        </p:nvSpPr>
        <p:spPr>
          <a:xfrm>
            <a:off x="881544" y="2582238"/>
            <a:ext cx="7945450" cy="3257845"/>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Child/Family Tax Credit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Pre-TCJA  - $1,000; AGI Limit of $110,000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TCJA/2024 - $2,000; AGI Limit increased to $400,000</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Sunset/2026 - $1,000; AGI limit reverts to $110,000</a:t>
            </a:r>
          </a:p>
          <a:p>
            <a:pPr lvl="1"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285750" indent="-2857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Other Dependent Tax Credit</a:t>
            </a:r>
          </a:p>
          <a:p>
            <a:pPr defTabSz="457200">
              <a:lnSpc>
                <a:spcPct val="100000"/>
              </a:lnSpc>
              <a:spcBef>
                <a:spcPts val="0"/>
              </a:spcBef>
              <a:defRPr/>
            </a:pPr>
            <a:endParaRPr lang="en-US" sz="1200" dirty="0">
              <a:solidFill>
                <a:srgbClr val="002A3A"/>
              </a:solidFill>
              <a:latin typeface="Trebuchet MS" panose="020B0703020202090204" pitchFamily="34" charset="0"/>
            </a:endParaRPr>
          </a:p>
          <a:p>
            <a:pPr marL="971550" lvl="1" indent="-285750" defTabSz="457200">
              <a:lnSpc>
                <a:spcPct val="100000"/>
              </a:lnSpc>
              <a:spcBef>
                <a:spcPts val="0"/>
              </a:spcBef>
              <a:defRPr/>
            </a:pPr>
            <a:r>
              <a:rPr lang="en-US" sz="1200" dirty="0">
                <a:solidFill>
                  <a:srgbClr val="002A3A"/>
                </a:solidFill>
                <a:latin typeface="Trebuchet MS" panose="020B0703020202090204" pitchFamily="34" charset="0"/>
              </a:rPr>
              <a:t>Pre- TCJA - $0</a:t>
            </a:r>
          </a:p>
          <a:p>
            <a:pPr marL="971550" lvl="1" indent="-285750" defTabSz="457200">
              <a:lnSpc>
                <a:spcPct val="100000"/>
              </a:lnSpc>
              <a:spcBef>
                <a:spcPts val="0"/>
              </a:spcBef>
              <a:defRPr/>
            </a:pPr>
            <a:r>
              <a:rPr lang="en-US" sz="1200" dirty="0">
                <a:solidFill>
                  <a:srgbClr val="002A3A"/>
                </a:solidFill>
                <a:latin typeface="Trebuchet MS" panose="020B0703020202090204" pitchFamily="34" charset="0"/>
              </a:rPr>
              <a:t>TCJA/2024 - $500</a:t>
            </a:r>
          </a:p>
          <a:p>
            <a:pPr marL="971550" lvl="1" indent="-285750" defTabSz="457200">
              <a:lnSpc>
                <a:spcPct val="100000"/>
              </a:lnSpc>
              <a:spcBef>
                <a:spcPts val="0"/>
              </a:spcBef>
              <a:defRPr/>
            </a:pPr>
            <a:r>
              <a:rPr lang="en-US" sz="1200" dirty="0">
                <a:solidFill>
                  <a:srgbClr val="002A3A"/>
                </a:solidFill>
                <a:latin typeface="Trebuchet MS" panose="020B0703020202090204" pitchFamily="34" charset="0"/>
              </a:rPr>
              <a:t>If TCJA Expires - $0</a:t>
            </a:r>
          </a:p>
          <a:p>
            <a:pPr marL="971550" lvl="1" indent="-2857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Alternative Minimal Tax Exemption and Phase Out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  - $84,500; Exemption phase out started at $160,900 (MFJ)</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TCJA/2024 - $133,300; Exemption phase out starts at $1,218,700 (MFJ)</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Sunset/2026 - $110,400/Projected; Projected exemption phase out starts at $210,300 (MFJ)</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indent="-171450" defTabSz="457200">
              <a:lnSpc>
                <a:spcPct val="150000"/>
              </a:lnSpc>
              <a:spcBef>
                <a:spcPts val="0"/>
              </a:spcBef>
              <a:defRPr/>
            </a:pPr>
            <a:endParaRPr lang="en-US" sz="14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117831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3ED26F-DFB4-1A59-CC60-4EEBC52290E9}"/>
              </a:ext>
            </a:extLst>
          </p:cNvPr>
          <p:cNvSpPr>
            <a:spLocks noGrp="1"/>
          </p:cNvSpPr>
          <p:nvPr>
            <p:ph type="body" sz="quarter" idx="12"/>
          </p:nvPr>
        </p:nvSpPr>
        <p:spPr/>
        <p:txBody>
          <a:bodyPr/>
          <a:lstStyle/>
          <a:p>
            <a:r>
              <a:rPr lang="en-US" dirty="0"/>
              <a:t>December 10, 2024</a:t>
            </a:r>
          </a:p>
        </p:txBody>
      </p:sp>
      <p:sp>
        <p:nvSpPr>
          <p:cNvPr id="4" name="Text Placeholder 3">
            <a:extLst>
              <a:ext uri="{FF2B5EF4-FFF2-40B4-BE49-F238E27FC236}">
                <a16:creationId xmlns:a16="http://schemas.microsoft.com/office/drawing/2014/main" id="{AD39164E-386F-3842-03D1-D41D682DE5A7}"/>
              </a:ext>
            </a:extLst>
          </p:cNvPr>
          <p:cNvSpPr>
            <a:spLocks noGrp="1"/>
          </p:cNvSpPr>
          <p:nvPr>
            <p:ph type="body" sz="quarter" idx="14"/>
          </p:nvPr>
        </p:nvSpPr>
        <p:spPr/>
        <p:txBody>
          <a:bodyPr/>
          <a:lstStyle/>
          <a:p>
            <a:r>
              <a:rPr lang="en-US" dirty="0"/>
              <a:t>01</a:t>
            </a:r>
          </a:p>
        </p:txBody>
      </p:sp>
      <p:sp>
        <p:nvSpPr>
          <p:cNvPr id="3" name="Text Placeholder 2">
            <a:extLst>
              <a:ext uri="{FF2B5EF4-FFF2-40B4-BE49-F238E27FC236}">
                <a16:creationId xmlns:a16="http://schemas.microsoft.com/office/drawing/2014/main" id="{B862E0BE-1876-234B-6116-E48F8109C30F}"/>
              </a:ext>
            </a:extLst>
          </p:cNvPr>
          <p:cNvSpPr>
            <a:spLocks noGrp="1"/>
          </p:cNvSpPr>
          <p:nvPr>
            <p:ph type="body" sz="quarter" idx="10"/>
          </p:nvPr>
        </p:nvSpPr>
        <p:spPr/>
        <p:txBody>
          <a:bodyPr/>
          <a:lstStyle/>
          <a:p>
            <a:r>
              <a:rPr lang="en-US" dirty="0"/>
              <a:t>agenda</a:t>
            </a:r>
          </a:p>
        </p:txBody>
      </p:sp>
      <p:sp>
        <p:nvSpPr>
          <p:cNvPr id="5" name="Text Placeholder 4">
            <a:extLst>
              <a:ext uri="{FF2B5EF4-FFF2-40B4-BE49-F238E27FC236}">
                <a16:creationId xmlns:a16="http://schemas.microsoft.com/office/drawing/2014/main" id="{BE017A00-F51F-6B45-3AA3-98DBCA5C7575}"/>
              </a:ext>
            </a:extLst>
          </p:cNvPr>
          <p:cNvSpPr>
            <a:spLocks noGrp="1"/>
          </p:cNvSpPr>
          <p:nvPr>
            <p:ph type="body" sz="quarter" idx="15"/>
          </p:nvPr>
        </p:nvSpPr>
        <p:spPr/>
        <p:txBody>
          <a:bodyPr/>
          <a:lstStyle/>
          <a:p>
            <a:r>
              <a:rPr lang="en-US" dirty="0"/>
              <a:t>02</a:t>
            </a:r>
          </a:p>
        </p:txBody>
      </p:sp>
      <p:sp>
        <p:nvSpPr>
          <p:cNvPr id="6" name="Text Placeholder 5">
            <a:extLst>
              <a:ext uri="{FF2B5EF4-FFF2-40B4-BE49-F238E27FC236}">
                <a16:creationId xmlns:a16="http://schemas.microsoft.com/office/drawing/2014/main" id="{6489F8C2-D8D9-56B3-C776-5C86F32E6AE4}"/>
              </a:ext>
            </a:extLst>
          </p:cNvPr>
          <p:cNvSpPr>
            <a:spLocks noGrp="1"/>
          </p:cNvSpPr>
          <p:nvPr>
            <p:ph type="body" sz="quarter" idx="16"/>
          </p:nvPr>
        </p:nvSpPr>
        <p:spPr/>
        <p:txBody>
          <a:bodyPr/>
          <a:lstStyle/>
          <a:p>
            <a:r>
              <a:rPr lang="en-US" dirty="0"/>
              <a:t>03</a:t>
            </a:r>
          </a:p>
        </p:txBody>
      </p:sp>
      <p:sp>
        <p:nvSpPr>
          <p:cNvPr id="10" name="Text Placeholder 9">
            <a:extLst>
              <a:ext uri="{FF2B5EF4-FFF2-40B4-BE49-F238E27FC236}">
                <a16:creationId xmlns:a16="http://schemas.microsoft.com/office/drawing/2014/main" id="{5B87DF31-CB75-8DD7-B0DA-20D725A7B41F}"/>
              </a:ext>
            </a:extLst>
          </p:cNvPr>
          <p:cNvSpPr>
            <a:spLocks noGrp="1"/>
          </p:cNvSpPr>
          <p:nvPr>
            <p:ph type="body" sz="quarter" idx="20"/>
          </p:nvPr>
        </p:nvSpPr>
        <p:spPr>
          <a:xfrm>
            <a:off x="3495614" y="2300322"/>
            <a:ext cx="2600386" cy="240065"/>
          </a:xfrm>
        </p:spPr>
        <p:txBody>
          <a:bodyPr/>
          <a:lstStyle/>
          <a:p>
            <a:r>
              <a:rPr lang="en-US" dirty="0"/>
              <a:t>Gift/estate overview</a:t>
            </a:r>
          </a:p>
        </p:txBody>
      </p:sp>
      <p:sp>
        <p:nvSpPr>
          <p:cNvPr id="11" name="Text Placeholder 10">
            <a:extLst>
              <a:ext uri="{FF2B5EF4-FFF2-40B4-BE49-F238E27FC236}">
                <a16:creationId xmlns:a16="http://schemas.microsoft.com/office/drawing/2014/main" id="{D9AA2051-58F9-81F2-4291-C1B43BCE3F49}"/>
              </a:ext>
            </a:extLst>
          </p:cNvPr>
          <p:cNvSpPr>
            <a:spLocks noGrp="1"/>
          </p:cNvSpPr>
          <p:nvPr>
            <p:ph type="body" sz="quarter" idx="21"/>
          </p:nvPr>
        </p:nvSpPr>
        <p:spPr>
          <a:xfrm>
            <a:off x="3495612" y="2540388"/>
            <a:ext cx="4750765" cy="478504"/>
          </a:xfrm>
        </p:spPr>
        <p:txBody>
          <a:bodyPr/>
          <a:lstStyle/>
          <a:p>
            <a:pPr marL="171450" indent="-171450">
              <a:buFont typeface="Wingdings" panose="05000000000000000000" pitchFamily="2" charset="2"/>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History and Current State of Estate Tax Exemption</a:t>
            </a:r>
          </a:p>
          <a:p>
            <a:pPr marL="171450" indent="-171450">
              <a:buFont typeface="Wingdings" panose="05000000000000000000" pitchFamily="2" charset="2"/>
              <a:buChar char="§"/>
            </a:pPr>
            <a:r>
              <a:rPr lang="en-US" dirty="0">
                <a:latin typeface="Trebuchet MS" panose="020B0703020202090204" pitchFamily="34" charset="0"/>
              </a:rPr>
              <a:t>Mechanics of Lifetime Exemption Utilization</a:t>
            </a:r>
          </a:p>
          <a:p>
            <a:pPr marL="171450" indent="-171450">
              <a:buFont typeface="Wingdings" panose="05000000000000000000" pitchFamily="2" charset="2"/>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General Planning Considerations </a:t>
            </a:r>
          </a:p>
          <a:p>
            <a:endParaRPr lang="en-US" dirty="0"/>
          </a:p>
        </p:txBody>
      </p:sp>
      <p:sp>
        <p:nvSpPr>
          <p:cNvPr id="12" name="Text Placeholder 11">
            <a:extLst>
              <a:ext uri="{FF2B5EF4-FFF2-40B4-BE49-F238E27FC236}">
                <a16:creationId xmlns:a16="http://schemas.microsoft.com/office/drawing/2014/main" id="{24B4695E-BC9F-B0E5-3385-840ABF3238F4}"/>
              </a:ext>
            </a:extLst>
          </p:cNvPr>
          <p:cNvSpPr>
            <a:spLocks noGrp="1"/>
          </p:cNvSpPr>
          <p:nvPr>
            <p:ph type="body" sz="quarter" idx="22"/>
          </p:nvPr>
        </p:nvSpPr>
        <p:spPr>
          <a:xfrm>
            <a:off x="3495608" y="3408679"/>
            <a:ext cx="2600386" cy="240065"/>
          </a:xfrm>
        </p:spPr>
        <p:txBody>
          <a:bodyPr/>
          <a:lstStyle/>
          <a:p>
            <a:r>
              <a:rPr lang="en-US" dirty="0"/>
              <a:t>Income Tax overview</a:t>
            </a:r>
          </a:p>
        </p:txBody>
      </p:sp>
      <p:sp>
        <p:nvSpPr>
          <p:cNvPr id="13" name="Text Placeholder 12">
            <a:extLst>
              <a:ext uri="{FF2B5EF4-FFF2-40B4-BE49-F238E27FC236}">
                <a16:creationId xmlns:a16="http://schemas.microsoft.com/office/drawing/2014/main" id="{270A4586-2E51-EB6F-80B4-B8CEC7C6D3FB}"/>
              </a:ext>
            </a:extLst>
          </p:cNvPr>
          <p:cNvSpPr>
            <a:spLocks noGrp="1"/>
          </p:cNvSpPr>
          <p:nvPr>
            <p:ph type="body" sz="quarter" idx="23"/>
          </p:nvPr>
        </p:nvSpPr>
        <p:spPr>
          <a:xfrm>
            <a:off x="3495607" y="3648745"/>
            <a:ext cx="4750765" cy="478504"/>
          </a:xfrm>
        </p:spPr>
        <p:txBody>
          <a:bodyPr/>
          <a:lstStyle/>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Summary of Changes Due to TCJA Sunset</a:t>
            </a:r>
          </a:p>
          <a:p>
            <a:pPr marL="171450" indent="-171450">
              <a:buFont typeface="Arial" panose="020B0604020202020204" pitchFamily="34" charset="0"/>
              <a:buChar char="•"/>
            </a:pPr>
            <a:r>
              <a:rPr lang="en-US" dirty="0">
                <a:latin typeface="Trebuchet MS" panose="020B0703020202090204" pitchFamily="34" charset="0"/>
              </a:rPr>
              <a:t>Benefits of Long-Term Individual Tax Planning</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Impact of TCJA Sunset on Trusts &amp; Estates</a:t>
            </a:r>
          </a:p>
          <a:p>
            <a:endParaRPr lang="en-US" dirty="0"/>
          </a:p>
        </p:txBody>
      </p:sp>
      <p:sp>
        <p:nvSpPr>
          <p:cNvPr id="14" name="Text Placeholder 13">
            <a:extLst>
              <a:ext uri="{FF2B5EF4-FFF2-40B4-BE49-F238E27FC236}">
                <a16:creationId xmlns:a16="http://schemas.microsoft.com/office/drawing/2014/main" id="{3DEB1C96-1AD1-FDE1-9A41-D8965699ACFC}"/>
              </a:ext>
            </a:extLst>
          </p:cNvPr>
          <p:cNvSpPr>
            <a:spLocks noGrp="1"/>
          </p:cNvSpPr>
          <p:nvPr>
            <p:ph type="body" sz="quarter" idx="24"/>
          </p:nvPr>
        </p:nvSpPr>
        <p:spPr>
          <a:xfrm>
            <a:off x="3495609" y="4586327"/>
            <a:ext cx="4295452" cy="240065"/>
          </a:xfrm>
        </p:spPr>
        <p:txBody>
          <a:bodyPr/>
          <a:lstStyle/>
          <a:p>
            <a:r>
              <a:rPr lang="en-US" dirty="0"/>
              <a:t>Tools &amp; Techniques</a:t>
            </a:r>
          </a:p>
        </p:txBody>
      </p:sp>
      <p:sp>
        <p:nvSpPr>
          <p:cNvPr id="15" name="Text Placeholder 14">
            <a:extLst>
              <a:ext uri="{FF2B5EF4-FFF2-40B4-BE49-F238E27FC236}">
                <a16:creationId xmlns:a16="http://schemas.microsoft.com/office/drawing/2014/main" id="{A909A63D-C14C-2F78-114D-FDD3E7E90832}"/>
              </a:ext>
            </a:extLst>
          </p:cNvPr>
          <p:cNvSpPr>
            <a:spLocks noGrp="1"/>
          </p:cNvSpPr>
          <p:nvPr>
            <p:ph type="body" sz="quarter" idx="25"/>
          </p:nvPr>
        </p:nvSpPr>
        <p:spPr>
          <a:xfrm>
            <a:off x="3495608" y="4826393"/>
            <a:ext cx="4750764" cy="478504"/>
          </a:xfrm>
        </p:spPr>
        <p:txBody>
          <a:bodyPr/>
          <a:lstStyle/>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SLATs, IDGTs, and QPRTs</a:t>
            </a:r>
          </a:p>
          <a:p>
            <a:pPr marL="171450" indent="-171450">
              <a:buFont typeface="Arial" panose="020B0604020202020204" pitchFamily="34" charset="0"/>
              <a:buChar char="•"/>
            </a:pPr>
            <a:r>
              <a:rPr lang="en-US" dirty="0">
                <a:latin typeface="Trebuchet MS" panose="020B0703020202090204" pitchFamily="34" charset="0"/>
              </a:rPr>
              <a:t>Charitable Giving and Education Planning</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Annual Exclusion Gifts</a:t>
            </a:r>
          </a:p>
          <a:p>
            <a:endParaRPr lang="en-US" dirty="0"/>
          </a:p>
        </p:txBody>
      </p:sp>
    </p:spTree>
    <p:extLst>
      <p:ext uri="{BB962C8B-B14F-4D97-AF65-F5344CB8AC3E}">
        <p14:creationId xmlns:p14="http://schemas.microsoft.com/office/powerpoint/2010/main" val="19985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11A85-CED0-2B49-1513-583FC29BF4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6E7C4D-4EFA-F1B0-6B82-140B84BFD705}"/>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1185C710-2D89-DEB8-F457-11CD15140474}"/>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2810759B-F31B-9FA1-0124-5E625F7A68B2}"/>
              </a:ext>
            </a:extLst>
          </p:cNvPr>
          <p:cNvSpPr>
            <a:spLocks noGrp="1"/>
          </p:cNvSpPr>
          <p:nvPr>
            <p:ph type="body" sz="quarter" idx="17"/>
          </p:nvPr>
        </p:nvSpPr>
        <p:spPr>
          <a:xfrm>
            <a:off x="966210" y="2493034"/>
            <a:ext cx="7834573" cy="2761408"/>
          </a:xfrm>
        </p:spPr>
        <p:txBody>
          <a:bodyPr>
            <a:normAutofit fontScale="92500" lnSpcReduction="10000"/>
          </a:bodyPr>
          <a:lstStyle/>
          <a:p>
            <a:pPr marR="0" lvl="0" algn="l" defTabSz="4572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Itemized Deductions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2A3A"/>
                </a:solidFill>
                <a:latin typeface="Trebuchet MS" panose="020B0703020202090204" pitchFamily="34" charset="0"/>
              </a:rPr>
              <a:t>SALT (Combines Property taxes and State and Local Income taxes) </a:t>
            </a: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R="0" lvl="0" algn="l" defTabSz="457200" rtl="0" eaLnBrk="1" fontAlgn="auto" latinLnBrk="0" hangingPunct="1">
              <a:lnSpc>
                <a:spcPct val="100000"/>
              </a:lnSpc>
              <a:spcBef>
                <a:spcPts val="0"/>
              </a:spcBef>
              <a:spcAft>
                <a:spcPts val="0"/>
              </a:spcAft>
              <a:buClrTx/>
              <a:buSzTx/>
              <a:tabLst/>
              <a:defRPr/>
            </a:pPr>
            <a:r>
              <a:rPr lang="en-US" sz="13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300" dirty="0">
                <a:solidFill>
                  <a:srgbClr val="002A3A"/>
                </a:solidFill>
                <a:latin typeface="Trebuchet MS" panose="020B0703020202090204" pitchFamily="34" charset="0"/>
              </a:rPr>
              <a:t>Pre-TCJA  - Unlimited </a:t>
            </a:r>
          </a:p>
          <a:p>
            <a:pPr marL="857250" lvl="1" indent="-171450" defTabSz="457200">
              <a:lnSpc>
                <a:spcPct val="100000"/>
              </a:lnSpc>
              <a:spcBef>
                <a:spcPts val="0"/>
              </a:spcBef>
              <a:defRPr/>
            </a:pPr>
            <a:r>
              <a:rPr lang="en-US" sz="1300" dirty="0">
                <a:solidFill>
                  <a:srgbClr val="002A3A"/>
                </a:solidFill>
                <a:latin typeface="Trebuchet MS" panose="020B0703020202090204" pitchFamily="34" charset="0"/>
              </a:rPr>
              <a:t>TCJA/2024 - $10,000</a:t>
            </a:r>
          </a:p>
          <a:p>
            <a:pPr marL="857250" lvl="1" indent="-171450" defTabSz="457200">
              <a:lnSpc>
                <a:spcPct val="100000"/>
              </a:lnSpc>
              <a:spcBef>
                <a:spcPts val="0"/>
              </a:spcBef>
              <a:defRPr/>
            </a:pPr>
            <a:r>
              <a:rPr lang="en-US" sz="1300" dirty="0">
                <a:solidFill>
                  <a:srgbClr val="002A3A"/>
                </a:solidFill>
                <a:latin typeface="Trebuchet MS" panose="020B0703020202090204" pitchFamily="34" charset="0"/>
              </a:rPr>
              <a:t>Sunset/2026 – Prior Law Re-instated </a:t>
            </a:r>
          </a:p>
          <a:p>
            <a:pPr marL="857250" lvl="1" indent="-171450" defTabSz="457200">
              <a:lnSpc>
                <a:spcPct val="100000"/>
              </a:lnSpc>
              <a:spcBef>
                <a:spcPts val="0"/>
              </a:spcBef>
              <a:defRPr/>
            </a:pPr>
            <a:endParaRPr lang="en-US" sz="13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solidFill>
                  <a:srgbClr val="002A3A"/>
                </a:solidFill>
                <a:latin typeface="Trebuchet MS" panose="020B0703020202090204" pitchFamily="34" charset="0"/>
              </a:rPr>
              <a:t> </a:t>
            </a: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Mortgage Interest Deductions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  - Limited to $1,000,000 (Acquisition Indebtedness)/Home Equity Indebtedness Deduction was Allowed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TCJA/2024 – Limited to $750,000 (Acquisition Indebtedness)/Repealed Home Equity Indebtedness Deduction</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Sunset/2026 – Prior Law Re-instated/Limited to $1 Million of Acquisition Indebtedness/Home Equity Indebtedness Deduction is reinstated</a:t>
            </a:r>
            <a:endParaRPr lang="en-US" sz="13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Arc 4">
            <a:extLst>
              <a:ext uri="{FF2B5EF4-FFF2-40B4-BE49-F238E27FC236}">
                <a16:creationId xmlns:a16="http://schemas.microsoft.com/office/drawing/2014/main" id="{8DE83843-C0B3-511A-8B7F-737075D60D8E}"/>
              </a:ext>
            </a:extLst>
          </p:cNvPr>
          <p:cNvSpPr/>
          <p:nvPr/>
        </p:nvSpPr>
        <p:spPr>
          <a:xfrm rot="12203416">
            <a:off x="7804881" y="-528833"/>
            <a:ext cx="3887292" cy="3322748"/>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FE2A8EFD-5D7D-0D84-8A8C-F48C00F917A7}"/>
              </a:ext>
            </a:extLst>
          </p:cNvPr>
          <p:cNvSpPr/>
          <p:nvPr/>
        </p:nvSpPr>
        <p:spPr>
          <a:xfrm rot="21419495">
            <a:off x="-1527139" y="4980030"/>
            <a:ext cx="3887292" cy="3322748"/>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E7CD4F01-E124-DCD3-0F2A-C3690420C090}"/>
              </a:ext>
            </a:extLst>
          </p:cNvPr>
          <p:cNvSpPr/>
          <p:nvPr/>
        </p:nvSpPr>
        <p:spPr>
          <a:xfrm rot="15718811">
            <a:off x="7893241" y="5050155"/>
            <a:ext cx="3538005" cy="2968227"/>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367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0AC28-16F0-071D-50C4-3F113634C7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939980-8A10-AC07-0F76-20303FFFF8FF}"/>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4CEA90AF-D778-58AC-3674-AEF3494B7396}"/>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27F443A2-B9E0-9CF5-60FA-DC50532542B2}"/>
              </a:ext>
            </a:extLst>
          </p:cNvPr>
          <p:cNvSpPr>
            <a:spLocks noGrp="1"/>
          </p:cNvSpPr>
          <p:nvPr>
            <p:ph type="body" sz="quarter" idx="17"/>
          </p:nvPr>
        </p:nvSpPr>
        <p:spPr>
          <a:xfrm>
            <a:off x="966210" y="2495972"/>
            <a:ext cx="7834573" cy="3035251"/>
          </a:xfrm>
        </p:spPr>
        <p:txBody>
          <a:bodyPr>
            <a:normAutofit lnSpcReduction="10000"/>
          </a:bodyPr>
          <a:lstStyle/>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Itemized Deductions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Charitable Contribution Deductions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Pre-TCJA  - Cash contributions limited to 50% of AGI</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TCJA/2024 – Increased the AGI limitation to 60%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Sunset/2026 – Prior Law Re-instated: Cash contributions limited to 50% of AGI </a:t>
            </a:r>
          </a:p>
          <a:p>
            <a:pPr lvl="1"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2A3A"/>
                </a:solidFill>
                <a:latin typeface="Trebuchet MS" panose="020B0703020202090204" pitchFamily="34" charset="0"/>
              </a:rPr>
              <a:t>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Miscellaneous Itemized Deductions Subject to 2% Adjusted Gross Income Limitation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Common miscellaneous deductions - Investment Management Fees/Unreimbursed Employee Business Expenses (Job expenses)/Wagering (Gambling/Hobby) expenses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  - Allowed but subject to 2% limitation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TCJA/2024 – Not allowed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Sunset/2026 – Prior Law Re-instated: Allowed but subject to 2% limitation</a:t>
            </a:r>
            <a:endParaRPr lang="en-US" sz="14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6" name="Picture 5" descr="A hand putting a coin into a box  Description automatically generated">
            <a:extLst>
              <a:ext uri="{FF2B5EF4-FFF2-40B4-BE49-F238E27FC236}">
                <a16:creationId xmlns:a16="http://schemas.microsoft.com/office/drawing/2014/main" id="{410251D7-D6A3-4184-F93A-280D0F331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889" y="1555389"/>
            <a:ext cx="1683894" cy="1683894"/>
          </a:xfrm>
          <a:prstGeom prst="rect">
            <a:avLst/>
          </a:prstGeom>
        </p:spPr>
      </p:pic>
    </p:spTree>
    <p:extLst>
      <p:ext uri="{BB962C8B-B14F-4D97-AF65-F5344CB8AC3E}">
        <p14:creationId xmlns:p14="http://schemas.microsoft.com/office/powerpoint/2010/main" val="330438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78F34-4FAA-E497-75ED-61AB2B0F89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0853B3-165D-E41B-2321-E648F149F0B1}"/>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8B55B58E-3CA6-A553-700F-96DEE4E2F8A5}"/>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9B834891-7E05-91B1-4409-2B50B4D408CF}"/>
              </a:ext>
            </a:extLst>
          </p:cNvPr>
          <p:cNvSpPr>
            <a:spLocks noGrp="1"/>
          </p:cNvSpPr>
          <p:nvPr>
            <p:ph type="body" sz="quarter" idx="17"/>
          </p:nvPr>
        </p:nvSpPr>
        <p:spPr>
          <a:xfrm>
            <a:off x="966210" y="2582238"/>
            <a:ext cx="7834573" cy="3123721"/>
          </a:xfrm>
        </p:spPr>
        <p:txBody>
          <a:bodyPr>
            <a:noAutofit/>
          </a:bodyPr>
          <a:lstStyle/>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Itemized Deductions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Overall limit on Itemized deductions (PEASE) </a:t>
            </a: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Pre-TCJA  - 3% haircut on Itemized deductions – did not apply to investment interest, medical expenses, casualty, theft and wagering losses/Applied to taxpayers with high adjusted gross income ($300,000 = MFJ/ $250,000 = Single/ $275,000 = </a:t>
            </a:r>
            <a:r>
              <a:rPr lang="en-US" sz="1200" dirty="0" err="1">
                <a:solidFill>
                  <a:srgbClr val="002A3A"/>
                </a:solidFill>
                <a:latin typeface="Trebuchet MS" panose="020B0703020202090204" pitchFamily="34" charset="0"/>
              </a:rPr>
              <a:t>HoH</a:t>
            </a:r>
            <a:r>
              <a:rPr lang="en-US" sz="12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TCJA/2024 – Suspended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Sunset/2026 – Prior Law Re-instated: 3% haircut on itemized deductions with the above exceptions/with projected AGI thresholds of $395,000 = MFJ/$329,400 = Single/$362,300 = </a:t>
            </a:r>
            <a:r>
              <a:rPr lang="en-US" sz="1200" dirty="0" err="1">
                <a:solidFill>
                  <a:srgbClr val="002A3A"/>
                </a:solidFill>
                <a:latin typeface="Trebuchet MS" panose="020B0703020202090204" pitchFamily="34" charset="0"/>
              </a:rPr>
              <a:t>HoH</a:t>
            </a:r>
            <a:r>
              <a:rPr lang="en-US" sz="1200" dirty="0">
                <a:solidFill>
                  <a:srgbClr val="002A3A"/>
                </a:solidFill>
                <a:latin typeface="Trebuchet MS" panose="020B0703020202090204" pitchFamily="34" charset="0"/>
              </a:rPr>
              <a:t>)   </a:t>
            </a:r>
          </a:p>
          <a:p>
            <a:pPr marL="171450" indent="-171450" defTabSz="457200">
              <a:lnSpc>
                <a:spcPct val="150000"/>
              </a:lnSpc>
              <a:spcBef>
                <a:spcPts val="0"/>
              </a:spcBef>
              <a:defRPr/>
            </a:pPr>
            <a:r>
              <a:rPr lang="en-US" sz="1200" dirty="0">
                <a:solidFill>
                  <a:srgbClr val="002A3A"/>
                </a:solidFill>
                <a:latin typeface="Trebuchet MS" panose="020B0703020202090204" pitchFamily="34" charset="0"/>
              </a:rPr>
              <a:t> </a:t>
            </a: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Wave 4">
            <a:extLst>
              <a:ext uri="{FF2B5EF4-FFF2-40B4-BE49-F238E27FC236}">
                <a16:creationId xmlns:a16="http://schemas.microsoft.com/office/drawing/2014/main" id="{FD2678DE-59A5-BE48-BFB8-1BEE5D2EEE14}"/>
              </a:ext>
            </a:extLst>
          </p:cNvPr>
          <p:cNvSpPr/>
          <p:nvPr/>
        </p:nvSpPr>
        <p:spPr>
          <a:xfrm>
            <a:off x="966210" y="5705959"/>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74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F8FC-F4C9-EAB6-3647-0AFBF76C64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2453C6-505D-2A89-623A-518CFFD1D670}"/>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B45C57A9-56BE-159A-DDF4-1B4F3887CB4A}"/>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DDEB6BF4-D381-BD8C-928D-1135B5524457}"/>
              </a:ext>
            </a:extLst>
          </p:cNvPr>
          <p:cNvSpPr>
            <a:spLocks noGrp="1"/>
          </p:cNvSpPr>
          <p:nvPr>
            <p:ph type="body" sz="quarter" idx="17"/>
          </p:nvPr>
        </p:nvSpPr>
        <p:spPr>
          <a:xfrm>
            <a:off x="990771" y="2582237"/>
            <a:ext cx="7834573" cy="3257845"/>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Qualified Business Income deduction – IRC Sec. 199A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Deduction for 20% of Qualified Business Income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Generally, applies to owners of pass-through businesses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Limited by business owner’s taxable income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Limitations for Specified Service Trades or Businesses (SSTB)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Limitations for wages paid and capital investment  </a:t>
            </a: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Pre-TCJA  - Did not exist    </a:t>
            </a: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TCJA/2024 – Instituted by the TCJA   </a:t>
            </a: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Sunset/2026 – Termination under IRC Sec. 199A(</a:t>
            </a:r>
            <a:r>
              <a:rPr lang="en-US" sz="1200" dirty="0" err="1">
                <a:solidFill>
                  <a:srgbClr val="002A3A"/>
                </a:solidFill>
                <a:latin typeface="Trebuchet MS" panose="020B0703020202090204" pitchFamily="34" charset="0"/>
              </a:rPr>
              <a:t>i</a:t>
            </a:r>
            <a:r>
              <a:rPr lang="en-US" sz="1200" dirty="0">
                <a:solidFill>
                  <a:srgbClr val="002A3A"/>
                </a:solidFill>
                <a:latin typeface="Trebuchet MS" panose="020B0703020202090204" pitchFamily="34" charset="0"/>
              </a:rPr>
              <a:t>) – Eliminates the tax advantages given under IRC Sec. 199A to small business owners</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Wave 4">
            <a:extLst>
              <a:ext uri="{FF2B5EF4-FFF2-40B4-BE49-F238E27FC236}">
                <a16:creationId xmlns:a16="http://schemas.microsoft.com/office/drawing/2014/main" id="{EDFA7C0D-9C02-EDB1-63C8-74DF336D4089}"/>
              </a:ext>
            </a:extLst>
          </p:cNvPr>
          <p:cNvSpPr/>
          <p:nvPr/>
        </p:nvSpPr>
        <p:spPr>
          <a:xfrm>
            <a:off x="990771" y="5868105"/>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62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077AD-58B0-E3F3-5A66-27E090987E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77C9A6-10FD-7A7B-5D89-F16E347A8B83}"/>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53800CC4-7F2D-42D3-090D-2B5D6E34AC94}"/>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32A23BC2-FC1A-9160-B1A0-3BD301D6E74C}"/>
              </a:ext>
            </a:extLst>
          </p:cNvPr>
          <p:cNvSpPr>
            <a:spLocks noGrp="1"/>
          </p:cNvSpPr>
          <p:nvPr>
            <p:ph type="body" sz="quarter" idx="17"/>
          </p:nvPr>
        </p:nvSpPr>
        <p:spPr>
          <a:xfrm>
            <a:off x="990771" y="2582238"/>
            <a:ext cx="7834573" cy="2761408"/>
          </a:xfrm>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Bonus Depreciation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TCJA raised the bonus depreciation rate to 100%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Beginning in 2023, the bonus depreciation deduction was schedule to phase out in 20% intervals with the full phaseout scheduled in 2027.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Bonus depreciation is limited to 60% in 2024, 40% in 2025, 20% in 2026 &amp; fully eliminated in 2027. </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lang="en-US" sz="1000"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8" name="Picture 7" descr="A pair of scissors cutting a tax  Description automatically generated">
            <a:extLst>
              <a:ext uri="{FF2B5EF4-FFF2-40B4-BE49-F238E27FC236}">
                <a16:creationId xmlns:a16="http://schemas.microsoft.com/office/drawing/2014/main" id="{F62DE1F6-3D47-8928-6AE8-8D325CEAE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13" y="3962942"/>
            <a:ext cx="2856520" cy="2142390"/>
          </a:xfrm>
          <a:prstGeom prst="rect">
            <a:avLst/>
          </a:prstGeom>
        </p:spPr>
      </p:pic>
    </p:spTree>
    <p:extLst>
      <p:ext uri="{BB962C8B-B14F-4D97-AF65-F5344CB8AC3E}">
        <p14:creationId xmlns:p14="http://schemas.microsoft.com/office/powerpoint/2010/main" val="1081324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AA98D-32E2-E5DE-B67E-7AE4529C1D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090E77-C5EF-DB27-9296-FEF40F53AC57}"/>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8DBE9E8E-C291-230B-D25A-6FA8E8D1BA33}"/>
              </a:ext>
            </a:extLst>
          </p:cNvPr>
          <p:cNvSpPr>
            <a:spLocks noGrp="1"/>
          </p:cNvSpPr>
          <p:nvPr>
            <p:ph type="body" sz="quarter" idx="11"/>
          </p:nvPr>
        </p:nvSpPr>
        <p:spPr>
          <a:xfrm>
            <a:off x="966210" y="2029037"/>
            <a:ext cx="5061366" cy="254166"/>
          </a:xfrm>
        </p:spPr>
        <p:txBody>
          <a:bodyPr/>
          <a:lstStyle/>
          <a:p>
            <a:r>
              <a:rPr lang="en-US" dirty="0"/>
              <a:t>Summary of changes due to tax cuts and jobs act (TCJA)   </a:t>
            </a:r>
          </a:p>
        </p:txBody>
      </p:sp>
      <p:sp>
        <p:nvSpPr>
          <p:cNvPr id="4" name="Text Placeholder 3">
            <a:extLst>
              <a:ext uri="{FF2B5EF4-FFF2-40B4-BE49-F238E27FC236}">
                <a16:creationId xmlns:a16="http://schemas.microsoft.com/office/drawing/2014/main" id="{FF6D6C6B-D4DC-3146-B6AC-4E1C7C1DC6C8}"/>
              </a:ext>
            </a:extLst>
          </p:cNvPr>
          <p:cNvSpPr>
            <a:spLocks noGrp="1"/>
          </p:cNvSpPr>
          <p:nvPr>
            <p:ph type="body" sz="quarter" idx="17"/>
          </p:nvPr>
        </p:nvSpPr>
        <p:spPr>
          <a:xfrm>
            <a:off x="966210" y="2568138"/>
            <a:ext cx="7859134" cy="3726611"/>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Overall Observations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Per Tax Foundation Study – in an article dated October 24, 2024, by Erica York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Tax rates for all taxpayers across the board were reduced by the TCJA, on average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If Congress allows the scheduled TCJA provisions to expire, 62% of tax filers will experience tax increases in 2026.</a:t>
            </a:r>
          </a:p>
          <a:p>
            <a:pPr marR="0" lvl="0" algn="l" defTabSz="457200" rtl="0" eaLnBrk="1" fontAlgn="auto"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Most of my clients will experience tax rate increases if Congress allows the scheduled TCJA provisions to expire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Cloud of uncertainty</a:t>
            </a: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Certain provisions may be extended while others may expire</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The expiration of the SALT limitation, personal exemptions, and ability to deduct miscellaneous itemized deductions are advantageous to certain taxpayers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However, the increase in tax rates, reduced standard deductions, and the termination of the QBI deductions would cause significant increases in tax for certain taxpayers</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indent="-171450" defTabSz="457200">
              <a:lnSpc>
                <a:spcPct val="100000"/>
              </a:lnSpc>
              <a:spcBef>
                <a:spcPts val="0"/>
              </a:spcBef>
              <a:defRPr/>
            </a:pPr>
            <a:r>
              <a:rPr lang="en-US" sz="1200" dirty="0">
                <a:solidFill>
                  <a:srgbClr val="002A3A"/>
                </a:solidFill>
                <a:latin typeface="Trebuchet MS" panose="020B0703020202090204" pitchFamily="34" charset="0"/>
              </a:rPr>
              <a:t>There is no “one size” to fit all taxpayers – Planning must be done on a case-by-case basis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5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lang="en-US" sz="1000" dirty="0">
              <a:solidFill>
                <a:srgbClr val="002A3A"/>
              </a:solidFill>
              <a:latin typeface="Trebuchet MS" panose="020B0703020202090204" pitchFamily="34" charset="0"/>
            </a:endParaRPr>
          </a:p>
          <a:p>
            <a:pPr lvl="1" indent="0" defTabSz="457200">
              <a:lnSpc>
                <a:spcPct val="10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0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200751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255F6-FA02-B83D-889E-CFFD728084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6E3A75-7B1E-0E5F-F9CB-93D8C05B86A2}"/>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81F25AE9-8BCB-A95B-F71D-0BA5594AB30C}"/>
              </a:ext>
            </a:extLst>
          </p:cNvPr>
          <p:cNvSpPr>
            <a:spLocks noGrp="1"/>
          </p:cNvSpPr>
          <p:nvPr>
            <p:ph type="body" sz="quarter" idx="11"/>
          </p:nvPr>
        </p:nvSpPr>
        <p:spPr>
          <a:xfrm>
            <a:off x="966210" y="2029037"/>
            <a:ext cx="5061366" cy="254166"/>
          </a:xfrm>
        </p:spPr>
        <p:txBody>
          <a:bodyPr/>
          <a:lstStyle/>
          <a:p>
            <a:r>
              <a:rPr lang="en-US" dirty="0"/>
              <a:t>Impact of </a:t>
            </a:r>
            <a:r>
              <a:rPr lang="en-US" dirty="0" err="1"/>
              <a:t>tcja</a:t>
            </a:r>
            <a:r>
              <a:rPr lang="en-US" dirty="0"/>
              <a:t> sunset on trusts &amp; estates’ income taxes    </a:t>
            </a:r>
          </a:p>
        </p:txBody>
      </p:sp>
      <p:sp>
        <p:nvSpPr>
          <p:cNvPr id="4" name="Text Placeholder 3">
            <a:extLst>
              <a:ext uri="{FF2B5EF4-FFF2-40B4-BE49-F238E27FC236}">
                <a16:creationId xmlns:a16="http://schemas.microsoft.com/office/drawing/2014/main" id="{32AE802C-270E-95C8-4BDE-7D66E9BCE90D}"/>
              </a:ext>
            </a:extLst>
          </p:cNvPr>
          <p:cNvSpPr>
            <a:spLocks noGrp="1"/>
          </p:cNvSpPr>
          <p:nvPr>
            <p:ph type="body" sz="quarter" idx="17"/>
          </p:nvPr>
        </p:nvSpPr>
        <p:spPr>
          <a:xfrm>
            <a:off x="966210" y="2631056"/>
            <a:ext cx="8186989" cy="3338423"/>
          </a:xfrm>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Trusts and Estates Overview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Taxable </a:t>
            </a:r>
            <a:r>
              <a:rPr lang="en-US" sz="1200" dirty="0">
                <a:solidFill>
                  <a:srgbClr val="002A3A"/>
                </a:solidFill>
                <a:latin typeface="Trebuchet MS" panose="020B0703020202090204" pitchFamily="34" charset="0"/>
              </a:rPr>
              <a:t>income of trusts and estates are computed in the same manner as individuals unless otherwise provided for in the IRC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Deductions available to individuals are also available to trusts and estates unless otherwise limited in the IRC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Changes to individual income tax provisions also affect trusts and estates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Changes to deductions and credits impact trusts and estates</a:t>
            </a:r>
          </a:p>
          <a:p>
            <a:pPr lvl="1" indent="0" defTabSz="457200">
              <a:lnSpc>
                <a:spcPct val="150000"/>
              </a:lnSpc>
              <a:spcBef>
                <a:spcPts val="0"/>
              </a:spcBef>
              <a:buNone/>
              <a:defRPr/>
            </a:pPr>
            <a:r>
              <a:rPr lang="en-US" sz="1200" dirty="0">
                <a:solidFill>
                  <a:srgbClr val="002A3A"/>
                </a:solidFill>
                <a:latin typeface="Trebuchet MS" panose="020B0703020202090204" pitchFamily="34" charset="0"/>
              </a:rPr>
              <a:t> </a:t>
            </a:r>
          </a:p>
          <a:p>
            <a:pPr marR="0" lvl="0" algn="l" defTabSz="457200" rtl="0" eaLnBrk="1" fontAlgn="auto" latinLnBrk="0" hangingPunct="1">
              <a:lnSpc>
                <a:spcPct val="150000"/>
              </a:lnSpc>
              <a:spcBef>
                <a:spcPts val="0"/>
              </a:spcBef>
              <a:spcAft>
                <a:spcPts val="0"/>
              </a:spcAft>
              <a:buClrTx/>
              <a:buSzTx/>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6" name="Picture 5" descr="A person typing on a computer  Description automatically generated">
            <a:extLst>
              <a:ext uri="{FF2B5EF4-FFF2-40B4-BE49-F238E27FC236}">
                <a16:creationId xmlns:a16="http://schemas.microsoft.com/office/drawing/2014/main" id="{0E89C553-472B-1E61-BAB1-3AFA5BE4A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670" y="4297046"/>
            <a:ext cx="3030429" cy="2020286"/>
          </a:xfrm>
          <a:prstGeom prst="rect">
            <a:avLst/>
          </a:prstGeom>
        </p:spPr>
      </p:pic>
    </p:spTree>
    <p:extLst>
      <p:ext uri="{BB962C8B-B14F-4D97-AF65-F5344CB8AC3E}">
        <p14:creationId xmlns:p14="http://schemas.microsoft.com/office/powerpoint/2010/main" val="168840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EAAD-6AA9-859D-8D42-D01A090CDB6A}"/>
            </a:ext>
          </a:extLst>
        </p:cNvPr>
        <p:cNvGrpSpPr/>
        <p:nvPr/>
      </p:nvGrpSpPr>
      <p:grpSpPr>
        <a:xfrm>
          <a:off x="0" y="0"/>
          <a:ext cx="0" cy="0"/>
          <a:chOff x="0" y="0"/>
          <a:chExt cx="0" cy="0"/>
        </a:xfrm>
      </p:grpSpPr>
      <p:sp>
        <p:nvSpPr>
          <p:cNvPr id="7" name="Arc 6">
            <a:extLst>
              <a:ext uri="{FF2B5EF4-FFF2-40B4-BE49-F238E27FC236}">
                <a16:creationId xmlns:a16="http://schemas.microsoft.com/office/drawing/2014/main" id="{1CCFE934-D434-2C63-E7E7-C8A85B08C9B5}"/>
              </a:ext>
            </a:extLst>
          </p:cNvPr>
          <p:cNvSpPr/>
          <p:nvPr/>
        </p:nvSpPr>
        <p:spPr>
          <a:xfrm rot="21392708">
            <a:off x="-1866782" y="4923278"/>
            <a:ext cx="4721839" cy="4082351"/>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 name="Text Placeholder 1">
            <a:extLst>
              <a:ext uri="{FF2B5EF4-FFF2-40B4-BE49-F238E27FC236}">
                <a16:creationId xmlns:a16="http://schemas.microsoft.com/office/drawing/2014/main" id="{7F2838A5-414D-6D63-9DAB-A5F3404B086A}"/>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DBC622A8-B1F9-6303-BAC6-E8BA4A28BB49}"/>
              </a:ext>
            </a:extLst>
          </p:cNvPr>
          <p:cNvSpPr>
            <a:spLocks noGrp="1"/>
          </p:cNvSpPr>
          <p:nvPr>
            <p:ph type="body" sz="quarter" idx="11"/>
          </p:nvPr>
        </p:nvSpPr>
        <p:spPr>
          <a:xfrm>
            <a:off x="966210" y="2029037"/>
            <a:ext cx="5061366" cy="254166"/>
          </a:xfrm>
        </p:spPr>
        <p:txBody>
          <a:bodyPr/>
          <a:lstStyle/>
          <a:p>
            <a:r>
              <a:rPr lang="en-US" dirty="0"/>
              <a:t>Impact of </a:t>
            </a:r>
            <a:r>
              <a:rPr lang="en-US" dirty="0" err="1"/>
              <a:t>tcja</a:t>
            </a:r>
            <a:r>
              <a:rPr lang="en-US" dirty="0"/>
              <a:t> sunset on trusts &amp; estates’ income taxes    </a:t>
            </a:r>
          </a:p>
        </p:txBody>
      </p:sp>
      <p:sp>
        <p:nvSpPr>
          <p:cNvPr id="4" name="Text Placeholder 3">
            <a:extLst>
              <a:ext uri="{FF2B5EF4-FFF2-40B4-BE49-F238E27FC236}">
                <a16:creationId xmlns:a16="http://schemas.microsoft.com/office/drawing/2014/main" id="{B39A7C97-0A42-6453-911A-67F2CFB2DF89}"/>
              </a:ext>
            </a:extLst>
          </p:cNvPr>
          <p:cNvSpPr>
            <a:spLocks noGrp="1"/>
          </p:cNvSpPr>
          <p:nvPr>
            <p:ph type="body" sz="quarter" idx="17"/>
          </p:nvPr>
        </p:nvSpPr>
        <p:spPr>
          <a:xfrm>
            <a:off x="966210" y="2568138"/>
            <a:ext cx="7859134" cy="2570672"/>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A3A"/>
                </a:solidFill>
                <a:latin typeface="Trebuchet MS" panose="020B0703020202090204" pitchFamily="34" charset="0"/>
              </a:rPr>
              <a:t>Ordinary t</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ax rates for trusts and estates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Pre-TCJA/2017 – Ordinary tax rates – 5 total brackets </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15%, 25% 28%, 33%, &amp; 39.6%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TCJA/2024 – Reduced rates – 4 total brackets</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10%, 24%, 35% &amp; 37%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Sunset/2026 – reverts to pre-TCJA/2017 rates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15%, 25% 28%, 33%, &amp; 39.6%  </a:t>
            </a:r>
          </a:p>
          <a:p>
            <a:pPr marL="857250" lvl="1" indent="-171450" defTabSz="457200">
              <a:lnSpc>
                <a:spcPct val="150000"/>
              </a:lnSpc>
              <a:spcBef>
                <a:spcPts val="0"/>
              </a:spcBef>
              <a:defRPr/>
            </a:pPr>
            <a:endParaRPr lang="en-US" sz="8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lvl="1" indent="0" defTabSz="457200">
              <a:lnSpc>
                <a:spcPct val="150000"/>
              </a:lnSpc>
              <a:spcBef>
                <a:spcPts val="0"/>
              </a:spcBef>
              <a:buNone/>
              <a:defRPr/>
            </a:pPr>
            <a:r>
              <a:rPr lang="en-US" sz="1200" dirty="0">
                <a:solidFill>
                  <a:srgbClr val="002A3A"/>
                </a:solidFill>
                <a:latin typeface="Trebuchet MS" panose="020B0703020202090204" pitchFamily="34" charset="0"/>
              </a:rPr>
              <a:t> </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Arc 4">
            <a:extLst>
              <a:ext uri="{FF2B5EF4-FFF2-40B4-BE49-F238E27FC236}">
                <a16:creationId xmlns:a16="http://schemas.microsoft.com/office/drawing/2014/main" id="{A93B90D7-1770-C94C-75AC-976156E2F056}"/>
              </a:ext>
            </a:extLst>
          </p:cNvPr>
          <p:cNvSpPr/>
          <p:nvPr/>
        </p:nvSpPr>
        <p:spPr>
          <a:xfrm rot="12203416">
            <a:off x="7843813" y="-910304"/>
            <a:ext cx="4742717" cy="4073308"/>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F32DFFFD-34A6-9372-1842-40B687A29832}"/>
              </a:ext>
            </a:extLst>
          </p:cNvPr>
          <p:cNvSpPr/>
          <p:nvPr/>
        </p:nvSpPr>
        <p:spPr>
          <a:xfrm rot="15697065">
            <a:off x="6886313" y="3618415"/>
            <a:ext cx="5485406" cy="4909117"/>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799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44A4-04B7-2425-127F-07B8B9F698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E3EC7C-5644-62C8-D772-F4E16D2255D1}"/>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F43F86D6-C0B9-485B-640D-5DA7E678B387}"/>
              </a:ext>
            </a:extLst>
          </p:cNvPr>
          <p:cNvSpPr>
            <a:spLocks noGrp="1"/>
          </p:cNvSpPr>
          <p:nvPr>
            <p:ph type="body" sz="quarter" idx="11"/>
          </p:nvPr>
        </p:nvSpPr>
        <p:spPr>
          <a:xfrm>
            <a:off x="966210" y="2029037"/>
            <a:ext cx="5061366" cy="254166"/>
          </a:xfrm>
        </p:spPr>
        <p:txBody>
          <a:bodyPr/>
          <a:lstStyle/>
          <a:p>
            <a:r>
              <a:rPr lang="en-US" dirty="0"/>
              <a:t>Impact of </a:t>
            </a:r>
            <a:r>
              <a:rPr lang="en-US" dirty="0" err="1"/>
              <a:t>tcja</a:t>
            </a:r>
            <a:r>
              <a:rPr lang="en-US" dirty="0"/>
              <a:t> sunset on trusts &amp; estates’ income taxes    </a:t>
            </a:r>
          </a:p>
        </p:txBody>
      </p:sp>
      <p:sp>
        <p:nvSpPr>
          <p:cNvPr id="4" name="Text Placeholder 3">
            <a:extLst>
              <a:ext uri="{FF2B5EF4-FFF2-40B4-BE49-F238E27FC236}">
                <a16:creationId xmlns:a16="http://schemas.microsoft.com/office/drawing/2014/main" id="{F44743FD-6458-BD21-4341-6022A8D6E230}"/>
              </a:ext>
            </a:extLst>
          </p:cNvPr>
          <p:cNvSpPr>
            <a:spLocks noGrp="1"/>
          </p:cNvSpPr>
          <p:nvPr>
            <p:ph type="body" sz="quarter" idx="17"/>
          </p:nvPr>
        </p:nvSpPr>
        <p:spPr>
          <a:xfrm>
            <a:off x="966210" y="2568138"/>
            <a:ext cx="7859134" cy="3726611"/>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A3A"/>
                </a:solidFill>
                <a:latin typeface="Trebuchet MS" panose="020B0703020202090204" pitchFamily="34" charset="0"/>
              </a:rPr>
              <a:t>Compressed tax income tax brackets for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trusts and estates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Ordinary Income Tax rates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Pre-TCJA/2017 - Hit the highest ordinary tax rate of 39.6% at rates at $12,701 of taxable income  </a:t>
            </a:r>
            <a:r>
              <a:rPr lang="en-US" sz="1200" dirty="0">
                <a:solidFill>
                  <a:srgbClr val="002A3A"/>
                </a:solidFill>
                <a:latin typeface="Trebuchet MS" panose="020B070302020209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TCJA/2024 – Hit the highest ordinary income tax rate of 37% at $15,201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Sunset/2026 – Hit highest ordinary income tax rate of 39.6% at approximately $16,001 (estimated)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Capital Gains Rates (No TCJA Impact to Trusts and Estates)</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Pre-TCJA/2017 – Highest rate = 20% at $12,501</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a:t>
            </a:r>
            <a:r>
              <a:rPr lang="en-US" sz="1200" dirty="0">
                <a:solidFill>
                  <a:srgbClr val="002A3A"/>
                </a:solidFill>
                <a:latin typeface="Trebuchet MS" panose="020B0703020202090204" pitchFamily="34" charset="0"/>
              </a:rPr>
              <a:t>024 – Highest rate = 20% at $15,451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Sunset/2026 - </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Highest rate = 20% at $16,001 (estimated)</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Net Investment Income Tax (NIIT) (No TCJA Impact)</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Pre-TCJA/2017 – 3.8*% flat tax on income over $12,500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TCJA/2024 – 3.8% flat tax on income over $15,200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Sunset/2026 – 3.8% flat tax on income over $16,000 (estimated) </a:t>
            </a: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r>
              <a:rPr lang="en-US" sz="1200" dirty="0">
                <a:solidFill>
                  <a:srgbClr val="002A3A"/>
                </a:solidFill>
                <a:latin typeface="Trebuchet MS" panose="020B0703020202090204" pitchFamily="34" charset="0"/>
              </a:rPr>
              <a:t> </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50000"/>
              </a:lnSpc>
              <a:spcBef>
                <a:spcPts val="0"/>
              </a:spcBef>
              <a:defRPr/>
            </a:pPr>
            <a:endParaRPr lang="en-US" sz="8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lvl="1" indent="0" defTabSz="457200">
              <a:lnSpc>
                <a:spcPct val="150000"/>
              </a:lnSpc>
              <a:spcBef>
                <a:spcPts val="0"/>
              </a:spcBef>
              <a:buNone/>
              <a:defRPr/>
            </a:pPr>
            <a:r>
              <a:rPr lang="en-US" sz="1200" dirty="0">
                <a:solidFill>
                  <a:srgbClr val="002A3A"/>
                </a:solidFill>
                <a:latin typeface="Trebuchet MS" panose="020B0703020202090204" pitchFamily="34" charset="0"/>
              </a:rPr>
              <a:t> </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2328684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0C6FC-6212-0BDD-08D9-658B128EA8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0AEE27-DE33-1ADB-A381-A2DA75AB35BD}"/>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6E073E64-E68D-ECE2-1BAD-79C8891AF14C}"/>
              </a:ext>
            </a:extLst>
          </p:cNvPr>
          <p:cNvSpPr>
            <a:spLocks noGrp="1"/>
          </p:cNvSpPr>
          <p:nvPr>
            <p:ph type="body" sz="quarter" idx="11"/>
          </p:nvPr>
        </p:nvSpPr>
        <p:spPr>
          <a:xfrm>
            <a:off x="966210" y="2029037"/>
            <a:ext cx="5061366" cy="254166"/>
          </a:xfrm>
        </p:spPr>
        <p:txBody>
          <a:bodyPr/>
          <a:lstStyle/>
          <a:p>
            <a:r>
              <a:rPr lang="en-US" dirty="0"/>
              <a:t>Impact of </a:t>
            </a:r>
            <a:r>
              <a:rPr lang="en-US" dirty="0" err="1"/>
              <a:t>tcja</a:t>
            </a:r>
            <a:r>
              <a:rPr lang="en-US" dirty="0"/>
              <a:t> sunset on trusts &amp; estates’ income taxes    </a:t>
            </a:r>
          </a:p>
        </p:txBody>
      </p:sp>
      <p:sp>
        <p:nvSpPr>
          <p:cNvPr id="4" name="Text Placeholder 3">
            <a:extLst>
              <a:ext uri="{FF2B5EF4-FFF2-40B4-BE49-F238E27FC236}">
                <a16:creationId xmlns:a16="http://schemas.microsoft.com/office/drawing/2014/main" id="{44A989DE-140C-54B5-568A-4D57CC81D952}"/>
              </a:ext>
            </a:extLst>
          </p:cNvPr>
          <p:cNvSpPr>
            <a:spLocks noGrp="1"/>
          </p:cNvSpPr>
          <p:nvPr>
            <p:ph type="body" sz="quarter" idx="17"/>
          </p:nvPr>
        </p:nvSpPr>
        <p:spPr>
          <a:xfrm>
            <a:off x="966210" y="2568138"/>
            <a:ext cx="8169736" cy="3099417"/>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A3A"/>
                </a:solidFill>
                <a:latin typeface="Trebuchet MS" panose="020B0703020202090204" pitchFamily="34" charset="0"/>
              </a:rPr>
              <a:t>Expiring tax provisions which result in raising income taxes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Tax rate increases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Termination of QBI Deduction </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Expiring tax provisions which result in reducing trust income taxes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Elimination of the SALT limitation of $10,000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Allowance of the deduction of investment management fees/miscellaneous itemized deduction subject to the 2% of AGI limitation</a:t>
            </a:r>
          </a:p>
          <a:p>
            <a:pPr marR="0" lvl="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r>
              <a:rPr lang="en-US" sz="1200" dirty="0">
                <a:solidFill>
                  <a:srgbClr val="002A3A"/>
                </a:solidFill>
                <a:latin typeface="Trebuchet MS" panose="020B0703020202090204" pitchFamily="34" charset="0"/>
              </a:rPr>
              <a:t> </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50000"/>
              </a:lnSpc>
              <a:spcBef>
                <a:spcPts val="0"/>
              </a:spcBef>
              <a:defRPr/>
            </a:pPr>
            <a:endParaRPr lang="en-US" sz="8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lvl="1" indent="0" defTabSz="457200">
              <a:lnSpc>
                <a:spcPct val="150000"/>
              </a:lnSpc>
              <a:spcBef>
                <a:spcPts val="0"/>
              </a:spcBef>
              <a:buNone/>
              <a:defRPr/>
            </a:pPr>
            <a:r>
              <a:rPr lang="en-US" sz="1200" dirty="0">
                <a:solidFill>
                  <a:srgbClr val="002A3A"/>
                </a:solidFill>
                <a:latin typeface="Trebuchet MS" panose="020B0703020202090204" pitchFamily="34" charset="0"/>
              </a:rPr>
              <a:t> </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370315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647011-C804-BAA4-218A-CFC3AEC3EA83}"/>
              </a:ext>
            </a:extLst>
          </p:cNvPr>
          <p:cNvSpPr>
            <a:spLocks noGrp="1"/>
          </p:cNvSpPr>
          <p:nvPr>
            <p:ph type="body" sz="quarter" idx="10"/>
          </p:nvPr>
        </p:nvSpPr>
        <p:spPr>
          <a:xfrm>
            <a:off x="3034145" y="2728963"/>
            <a:ext cx="6123709" cy="1200329"/>
          </a:xfrm>
        </p:spPr>
        <p:txBody>
          <a:bodyPr/>
          <a:lstStyle/>
          <a:p>
            <a:pPr algn="ctr"/>
            <a:r>
              <a:rPr lang="en-US" dirty="0"/>
              <a:t>Gift/estate tax overview</a:t>
            </a:r>
          </a:p>
        </p:txBody>
      </p:sp>
      <p:sp>
        <p:nvSpPr>
          <p:cNvPr id="3" name="Text Placeholder 2">
            <a:extLst>
              <a:ext uri="{FF2B5EF4-FFF2-40B4-BE49-F238E27FC236}">
                <a16:creationId xmlns:a16="http://schemas.microsoft.com/office/drawing/2014/main" id="{774255D3-19A9-E856-11D6-8DE2C771C748}"/>
              </a:ext>
            </a:extLst>
          </p:cNvPr>
          <p:cNvSpPr>
            <a:spLocks noGrp="1"/>
          </p:cNvSpPr>
          <p:nvPr>
            <p:ph type="body" sz="quarter" idx="12"/>
          </p:nvPr>
        </p:nvSpPr>
        <p:spPr/>
        <p:txBody>
          <a:bodyPr>
            <a:normAutofit/>
          </a:bodyPr>
          <a:lstStyle/>
          <a:p>
            <a:r>
              <a:rPr lang="en-US" dirty="0"/>
              <a:t>December 10, 2024</a:t>
            </a:r>
          </a:p>
        </p:txBody>
      </p:sp>
    </p:spTree>
    <p:extLst>
      <p:ext uri="{BB962C8B-B14F-4D97-AF65-F5344CB8AC3E}">
        <p14:creationId xmlns:p14="http://schemas.microsoft.com/office/powerpoint/2010/main" val="198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0467-8C17-489C-35F0-577A94FAA6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CC87-AB98-41FA-DEB3-229D7B426C18}"/>
              </a:ext>
            </a:extLst>
          </p:cNvPr>
          <p:cNvSpPr>
            <a:spLocks noGrp="1"/>
          </p:cNvSpPr>
          <p:nvPr>
            <p:ph type="body" sz="quarter" idx="10"/>
          </p:nvPr>
        </p:nvSpPr>
        <p:spPr>
          <a:xfrm>
            <a:off x="966210" y="12639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11631E5B-F30F-C734-6D23-AA783513DB89}"/>
              </a:ext>
            </a:extLst>
          </p:cNvPr>
          <p:cNvSpPr>
            <a:spLocks noGrp="1"/>
          </p:cNvSpPr>
          <p:nvPr>
            <p:ph type="body" sz="quarter" idx="11"/>
          </p:nvPr>
        </p:nvSpPr>
        <p:spPr>
          <a:xfrm>
            <a:off x="966210" y="2029037"/>
            <a:ext cx="5061366" cy="254166"/>
          </a:xfrm>
        </p:spPr>
        <p:txBody>
          <a:bodyPr/>
          <a:lstStyle/>
          <a:p>
            <a:r>
              <a:rPr lang="en-US" dirty="0"/>
              <a:t>Impact of </a:t>
            </a:r>
            <a:r>
              <a:rPr lang="en-US" dirty="0" err="1"/>
              <a:t>tcja</a:t>
            </a:r>
            <a:r>
              <a:rPr lang="en-US" dirty="0"/>
              <a:t> sunset on trusts &amp; estates’ income taxes    </a:t>
            </a:r>
          </a:p>
        </p:txBody>
      </p:sp>
      <p:sp>
        <p:nvSpPr>
          <p:cNvPr id="4" name="Text Placeholder 3">
            <a:extLst>
              <a:ext uri="{FF2B5EF4-FFF2-40B4-BE49-F238E27FC236}">
                <a16:creationId xmlns:a16="http://schemas.microsoft.com/office/drawing/2014/main" id="{FEBF7F52-FD4F-B0FE-BF95-0F02164767B5}"/>
              </a:ext>
            </a:extLst>
          </p:cNvPr>
          <p:cNvSpPr>
            <a:spLocks noGrp="1"/>
          </p:cNvSpPr>
          <p:nvPr>
            <p:ph type="body" sz="quarter" idx="17"/>
          </p:nvPr>
        </p:nvSpPr>
        <p:spPr>
          <a:xfrm>
            <a:off x="966210" y="2561622"/>
            <a:ext cx="7859134" cy="1734756"/>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2A3A"/>
                </a:solidFill>
                <a:latin typeface="Trebuchet MS" panose="020B070302020209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Impact on NYS Fiduciary Income Taxes</a:t>
            </a:r>
          </a:p>
          <a:p>
            <a:pPr marR="0" lvl="0" algn="l" defTabSz="457200" rtl="0" eaLnBrk="1" fontAlgn="auto" latinLnBrk="0" hangingPunct="1">
              <a:lnSpc>
                <a:spcPct val="10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Uncertainty relating to (1) NYS tax if the suspension of 2% itemized deductions sunsets (2) SALT exceeding $10,000 (non-NYS taxes)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NYS Decoupled from the Feds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Subtraction for miscellaneous itemized deductions subject to 2% limitation</a:t>
            </a:r>
          </a:p>
          <a:p>
            <a:pPr lvl="1" indent="0" defTabSz="457200">
              <a:lnSpc>
                <a:spcPct val="100000"/>
              </a:lnSpc>
              <a:spcBef>
                <a:spcPts val="0"/>
              </a:spcBef>
              <a:buNone/>
              <a:defRPr/>
            </a:pPr>
            <a:r>
              <a:rPr lang="en-US" sz="800" dirty="0">
                <a:solidFill>
                  <a:srgbClr val="002A3A"/>
                </a:solidFill>
                <a:latin typeface="Trebuchet MS" panose="020B0703020202090204" pitchFamily="34" charset="0"/>
              </a:rPr>
              <a:t>		</a:t>
            </a:r>
          </a:p>
          <a:p>
            <a:pPr marR="0" lvl="0" algn="l" defTabSz="457200" rtl="0" eaLnBrk="1" fontAlgn="auto" latinLnBrk="0" hangingPunct="1">
              <a:lnSpc>
                <a:spcPct val="150000"/>
              </a:lnSpc>
              <a:spcBef>
                <a:spcPts val="0"/>
              </a:spcBef>
              <a:spcAft>
                <a:spcPts val="0"/>
              </a:spcAft>
              <a:buClrTx/>
              <a:buSzTx/>
              <a:tabLst/>
              <a:defRPr/>
            </a:pPr>
            <a:r>
              <a:rPr lang="en-US" sz="1200" dirty="0">
                <a:solidFill>
                  <a:srgbClr val="002A3A"/>
                </a:solidFill>
                <a:latin typeface="Trebuchet MS" panose="020B0703020202090204" pitchFamily="34" charset="0"/>
              </a:rPr>
              <a:t> </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50000"/>
              </a:lnSpc>
              <a:spcBef>
                <a:spcPts val="0"/>
              </a:spcBef>
              <a:defRPr/>
            </a:pPr>
            <a:endParaRPr lang="en-US" sz="8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lang="en-US" sz="1200" dirty="0">
              <a:solidFill>
                <a:srgbClr val="002A3A"/>
              </a:solidFill>
              <a:latin typeface="Trebuchet MS" panose="020B0703020202090204" pitchFamily="34" charset="0"/>
            </a:endParaRPr>
          </a:p>
          <a:p>
            <a:pPr lvl="1" indent="0" defTabSz="457200">
              <a:lnSpc>
                <a:spcPct val="150000"/>
              </a:lnSpc>
              <a:spcBef>
                <a:spcPts val="0"/>
              </a:spcBef>
              <a:buNone/>
              <a:defRPr/>
            </a:pPr>
            <a:r>
              <a:rPr lang="en-US" sz="1200" dirty="0">
                <a:solidFill>
                  <a:srgbClr val="002A3A"/>
                </a:solidFill>
                <a:latin typeface="Trebuchet MS" panose="020B0703020202090204" pitchFamily="34" charset="0"/>
              </a:rPr>
              <a:t> </a:t>
            </a:r>
          </a:p>
          <a:p>
            <a:pPr lvl="1" indent="0" defTabSz="457200">
              <a:lnSpc>
                <a:spcPct val="150000"/>
              </a:lnSpc>
              <a:spcBef>
                <a:spcPts val="0"/>
              </a:spcBef>
              <a:buNone/>
              <a:defRPr/>
            </a:pPr>
            <a:endParaRPr lang="en-US" sz="10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dirty="0">
              <a:solidFill>
                <a:srgbClr val="002A3A"/>
              </a:solidFill>
              <a:latin typeface="Trebuchet MS" panose="020B0703020202090204" pitchFamily="34" charset="0"/>
            </a:endParaRPr>
          </a:p>
          <a:p>
            <a:pPr marR="0" lvl="0" algn="l" defTabSz="457200" rtl="0" eaLnBrk="1" fontAlgn="auto" latinLnBrk="0" hangingPunct="1">
              <a:lnSpc>
                <a:spcPct val="150000"/>
              </a:lnSpc>
              <a:spcBef>
                <a:spcPts val="0"/>
              </a:spcBef>
              <a:spcAft>
                <a:spcPts val="0"/>
              </a:spcAft>
              <a:buClrTx/>
              <a:buSzTx/>
              <a:tabLst/>
              <a:defRPr/>
            </a:pPr>
            <a:endPar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700" dirty="0">
              <a:solidFill>
                <a:srgbClr val="002A3A"/>
              </a:solidFill>
              <a:latin typeface="Trebuchet MS" panose="020B0703020202090204" pitchFamily="34" charset="0"/>
            </a:endParaRPr>
          </a:p>
          <a:p>
            <a:pPr marL="857250" lvl="1" indent="-171450" defTabSz="457200">
              <a:lnSpc>
                <a:spcPct val="150000"/>
              </a:lnSpc>
              <a:spcBef>
                <a:spcPts val="0"/>
              </a:spcBef>
              <a:defRPr/>
            </a:pPr>
            <a:endParaRPr kumimoji="0" lang="en-US" sz="7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Tree>
    <p:extLst>
      <p:ext uri="{BB962C8B-B14F-4D97-AF65-F5344CB8AC3E}">
        <p14:creationId xmlns:p14="http://schemas.microsoft.com/office/powerpoint/2010/main" val="31507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E96E1-8896-3747-A67D-204D3228B088}"/>
              </a:ext>
            </a:extLst>
          </p:cNvPr>
          <p:cNvSpPr>
            <a:spLocks noGrp="1"/>
          </p:cNvSpPr>
          <p:nvPr>
            <p:ph type="body" sz="quarter" idx="10"/>
          </p:nvPr>
        </p:nvSpPr>
        <p:spPr>
          <a:xfrm>
            <a:off x="990771" y="1249871"/>
            <a:ext cx="8470470" cy="480131"/>
          </a:xfrm>
        </p:spPr>
        <p:txBody>
          <a:bodyPr/>
          <a:lstStyle/>
          <a:p>
            <a:r>
              <a:rPr lang="en-US" dirty="0"/>
              <a:t>Income tax overview</a:t>
            </a:r>
          </a:p>
        </p:txBody>
      </p:sp>
      <p:sp>
        <p:nvSpPr>
          <p:cNvPr id="3" name="Text Placeholder 2">
            <a:extLst>
              <a:ext uri="{FF2B5EF4-FFF2-40B4-BE49-F238E27FC236}">
                <a16:creationId xmlns:a16="http://schemas.microsoft.com/office/drawing/2014/main" id="{526A1C33-1D3D-1505-67A9-D8BDB9209949}"/>
              </a:ext>
            </a:extLst>
          </p:cNvPr>
          <p:cNvSpPr>
            <a:spLocks noGrp="1"/>
          </p:cNvSpPr>
          <p:nvPr>
            <p:ph type="body" sz="quarter" idx="11"/>
          </p:nvPr>
        </p:nvSpPr>
        <p:spPr>
          <a:xfrm>
            <a:off x="966210" y="2029037"/>
            <a:ext cx="5061366" cy="254166"/>
          </a:xfrm>
        </p:spPr>
        <p:txBody>
          <a:bodyPr/>
          <a:lstStyle/>
          <a:p>
            <a:r>
              <a:rPr lang="en-US" dirty="0"/>
              <a:t>Benefits of long-term individual tax planning </a:t>
            </a:r>
          </a:p>
        </p:txBody>
      </p:sp>
      <p:sp>
        <p:nvSpPr>
          <p:cNvPr id="4" name="Text Placeholder 3">
            <a:extLst>
              <a:ext uri="{FF2B5EF4-FFF2-40B4-BE49-F238E27FC236}">
                <a16:creationId xmlns:a16="http://schemas.microsoft.com/office/drawing/2014/main" id="{CF1B5232-3B23-D0C8-03D4-DB26BB875AFA}"/>
              </a:ext>
            </a:extLst>
          </p:cNvPr>
          <p:cNvSpPr>
            <a:spLocks noGrp="1"/>
          </p:cNvSpPr>
          <p:nvPr>
            <p:ph type="body" sz="quarter" idx="17"/>
          </p:nvPr>
        </p:nvSpPr>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Consider running 10-year tax projection (or at least until RMDs kick in)</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Determine permanent tax rate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Identify years with unusually/temporarily high/low marginal tax brackets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Watch out for impact of spouse’s death on tax brackets (Single vs. MFJ tables)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3</a:t>
            </a:r>
            <a:r>
              <a:rPr lang="en-US" sz="1200" dirty="0">
                <a:solidFill>
                  <a:srgbClr val="002A3A"/>
                </a:solidFill>
                <a:latin typeface="Trebuchet MS" panose="020B0703020202090204" pitchFamily="34" charset="0"/>
              </a:rPr>
              <a:t>-Dimensional Nature of Income Tax</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IRMAA Surcharge</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NIIT</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Sec. 199A Phase-Out</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Cap Gain Rates 0%/15%/20%</a:t>
            </a: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Harvest capital losses / capital gains (watch out for netting rules and wash sales)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Carefully evaluate Roth conversions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Fill up unusually low tax brackets (vs. permanent rate)</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Utilize charitable deduction carry-forwards, NOLs, etc.</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Reduce future RMDs (potentially lower permanent tax rate)</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Shield beneficiaries from income tax burden (10-year Rule) especially if reside in high-tax state(s)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Get high-growth assets into income-tax free bucket</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Powerful for taxable estates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Consider “DCA” Strategy for conversions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Start the Clock!</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5" name="Arc 4">
            <a:extLst>
              <a:ext uri="{FF2B5EF4-FFF2-40B4-BE49-F238E27FC236}">
                <a16:creationId xmlns:a16="http://schemas.microsoft.com/office/drawing/2014/main" id="{9FFD3176-A583-AF4D-E927-7A3822F2528E}"/>
              </a:ext>
            </a:extLst>
          </p:cNvPr>
          <p:cNvSpPr/>
          <p:nvPr/>
        </p:nvSpPr>
        <p:spPr>
          <a:xfrm rot="12203416">
            <a:off x="7418791" y="-1204688"/>
            <a:ext cx="5485406" cy="4909117"/>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547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BFCC5-B5CE-7DB8-81A6-C1BD3A056AD9}"/>
              </a:ext>
            </a:extLst>
          </p:cNvPr>
          <p:cNvSpPr>
            <a:spLocks noGrp="1"/>
          </p:cNvSpPr>
          <p:nvPr>
            <p:ph type="body" sz="quarter" idx="10"/>
          </p:nvPr>
        </p:nvSpPr>
        <p:spPr/>
        <p:txBody>
          <a:bodyPr/>
          <a:lstStyle/>
          <a:p>
            <a:r>
              <a:rPr lang="en-US" dirty="0"/>
              <a:t>Income tax overview</a:t>
            </a:r>
          </a:p>
        </p:txBody>
      </p:sp>
      <p:sp>
        <p:nvSpPr>
          <p:cNvPr id="7" name="Text Placeholder 6">
            <a:extLst>
              <a:ext uri="{FF2B5EF4-FFF2-40B4-BE49-F238E27FC236}">
                <a16:creationId xmlns:a16="http://schemas.microsoft.com/office/drawing/2014/main" id="{920606D0-9328-C2DE-DA46-1A6BECAFB9C7}"/>
              </a:ext>
            </a:extLst>
          </p:cNvPr>
          <p:cNvSpPr>
            <a:spLocks noGrp="1"/>
          </p:cNvSpPr>
          <p:nvPr>
            <p:ph type="body" sz="quarter" idx="12"/>
          </p:nvPr>
        </p:nvSpPr>
        <p:spPr/>
        <p:txBody>
          <a:bodyPr/>
          <a:lstStyle/>
          <a:p>
            <a:r>
              <a:rPr lang="en-US" dirty="0"/>
              <a:t>December 10, 2024</a:t>
            </a:r>
          </a:p>
        </p:txBody>
      </p:sp>
      <p:pic>
        <p:nvPicPr>
          <p:cNvPr id="9" name="Picture 8">
            <a:extLst>
              <a:ext uri="{FF2B5EF4-FFF2-40B4-BE49-F238E27FC236}">
                <a16:creationId xmlns:a16="http://schemas.microsoft.com/office/drawing/2014/main" id="{A8B80EE0-69FB-59A7-3FB2-C44430EE9053}"/>
              </a:ext>
            </a:extLst>
          </p:cNvPr>
          <p:cNvPicPr>
            <a:picLocks noChangeAspect="1"/>
          </p:cNvPicPr>
          <p:nvPr/>
        </p:nvPicPr>
        <p:blipFill>
          <a:blip r:embed="rId2"/>
          <a:stretch>
            <a:fillRect/>
          </a:stretch>
        </p:blipFill>
        <p:spPr>
          <a:xfrm>
            <a:off x="990771" y="1836720"/>
            <a:ext cx="8524670" cy="4441041"/>
          </a:xfrm>
          <a:prstGeom prst="rect">
            <a:avLst/>
          </a:prstGeom>
        </p:spPr>
      </p:pic>
    </p:spTree>
    <p:extLst>
      <p:ext uri="{BB962C8B-B14F-4D97-AF65-F5344CB8AC3E}">
        <p14:creationId xmlns:p14="http://schemas.microsoft.com/office/powerpoint/2010/main" val="252848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647011-C804-BAA4-218A-CFC3AEC3EA83}"/>
              </a:ext>
            </a:extLst>
          </p:cNvPr>
          <p:cNvSpPr>
            <a:spLocks noGrp="1"/>
          </p:cNvSpPr>
          <p:nvPr>
            <p:ph type="body" sz="quarter" idx="10"/>
          </p:nvPr>
        </p:nvSpPr>
        <p:spPr>
          <a:xfrm>
            <a:off x="3034145" y="3282961"/>
            <a:ext cx="6123709" cy="646331"/>
          </a:xfrm>
        </p:spPr>
        <p:txBody>
          <a:bodyPr/>
          <a:lstStyle/>
          <a:p>
            <a:pPr algn="ctr"/>
            <a:r>
              <a:rPr lang="en-US" dirty="0"/>
              <a:t>Tools &amp; techniques</a:t>
            </a:r>
          </a:p>
        </p:txBody>
      </p:sp>
      <p:sp>
        <p:nvSpPr>
          <p:cNvPr id="3" name="Text Placeholder 2">
            <a:extLst>
              <a:ext uri="{FF2B5EF4-FFF2-40B4-BE49-F238E27FC236}">
                <a16:creationId xmlns:a16="http://schemas.microsoft.com/office/drawing/2014/main" id="{774255D3-19A9-E856-11D6-8DE2C771C748}"/>
              </a:ext>
            </a:extLst>
          </p:cNvPr>
          <p:cNvSpPr>
            <a:spLocks noGrp="1"/>
          </p:cNvSpPr>
          <p:nvPr>
            <p:ph type="body" sz="quarter" idx="12"/>
          </p:nvPr>
        </p:nvSpPr>
        <p:spPr/>
        <p:txBody>
          <a:bodyPr/>
          <a:lstStyle/>
          <a:p>
            <a:r>
              <a:rPr lang="en-US" dirty="0"/>
              <a:t>December 10, 2024</a:t>
            </a:r>
          </a:p>
        </p:txBody>
      </p:sp>
    </p:spTree>
    <p:extLst>
      <p:ext uri="{BB962C8B-B14F-4D97-AF65-F5344CB8AC3E}">
        <p14:creationId xmlns:p14="http://schemas.microsoft.com/office/powerpoint/2010/main" val="2992354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AA27F-6B63-2CAE-FF8D-324EB3F418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288ADF-B163-F021-FED6-401459D8D35A}"/>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AD5F4896-F1F8-0FD6-8D0E-5CE50D5CA19B}"/>
              </a:ext>
            </a:extLst>
          </p:cNvPr>
          <p:cNvSpPr>
            <a:spLocks noGrp="1"/>
          </p:cNvSpPr>
          <p:nvPr>
            <p:ph type="body" sz="quarter" idx="11"/>
          </p:nvPr>
        </p:nvSpPr>
        <p:spPr>
          <a:xfrm>
            <a:off x="966210" y="2029037"/>
            <a:ext cx="5061366" cy="254166"/>
          </a:xfrm>
        </p:spPr>
        <p:txBody>
          <a:bodyPr/>
          <a:lstStyle/>
          <a:p>
            <a:r>
              <a:rPr lang="en-US" dirty="0"/>
              <a:t>Spousal lifetime access Trusts (SLATs) </a:t>
            </a:r>
          </a:p>
        </p:txBody>
      </p:sp>
      <p:sp>
        <p:nvSpPr>
          <p:cNvPr id="4" name="Text Placeholder 3">
            <a:extLst>
              <a:ext uri="{FF2B5EF4-FFF2-40B4-BE49-F238E27FC236}">
                <a16:creationId xmlns:a16="http://schemas.microsoft.com/office/drawing/2014/main" id="{F6E4E21A-48D5-90D6-0D49-BC9A76FFDE36}"/>
              </a:ext>
            </a:extLst>
          </p:cNvPr>
          <p:cNvSpPr>
            <a:spLocks noGrp="1"/>
          </p:cNvSpPr>
          <p:nvPr>
            <p:ph type="body" sz="quarter" idx="17"/>
          </p:nvPr>
        </p:nvSpPr>
        <p:spPr>
          <a:xfrm>
            <a:off x="966210" y="2283203"/>
            <a:ext cx="7936823" cy="3472137"/>
          </a:xfrm>
        </p:spPr>
        <p:txBody>
          <a:bodyPr>
            <a:no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Basics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Option available to married couples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One spouse creates a trust for the benefit of the other</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Provides flexible income &amp; principal distributions to spouse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Funding spouse has indirect access to funds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May be drafted to provide asset protection</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However, must not be a fraudulent conveyance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Each spouse may set-up a SLAT for the other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Be careful may cause estate tax inclusion</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Removes assets from estate tax</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Grantor Trust for Income Tax purposes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Trust income is reported on the Grantor’s personal income tax returns </a:t>
            </a:r>
          </a:p>
          <a:p>
            <a:pPr defTabSz="457200">
              <a:lnSpc>
                <a:spcPct val="150000"/>
              </a:lnSpc>
              <a:spcBef>
                <a:spcPts val="0"/>
              </a:spcBef>
              <a:defRPr/>
            </a:pPr>
            <a:endParaRPr lang="en-US" sz="1400" b="1"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b="1" dirty="0">
              <a:solidFill>
                <a:srgbClr val="002A3A"/>
              </a:solidFill>
              <a:latin typeface="Trebuchet MS" panose="020B0703020202090204" pitchFamily="34" charset="0"/>
            </a:endParaRPr>
          </a:p>
          <a:p>
            <a:pPr marL="171450" indent="-171450" defTabSz="457200">
              <a:lnSpc>
                <a:spcPct val="150000"/>
              </a:lnSpc>
              <a:spcBef>
                <a:spcPts val="0"/>
              </a:spcBef>
              <a:buFont typeface="Arial" panose="020B0604020202020204" pitchFamily="34" charset="0"/>
              <a:buChar char="•"/>
              <a:defRPr/>
            </a:pPr>
            <a:endParaRPr lang="en-US" sz="1100" b="1" dirty="0">
              <a:solidFill>
                <a:srgbClr val="002A3A"/>
              </a:solidFill>
              <a:latin typeface="Trebuchet MS" panose="020B0703020202090204" pitchFamily="34" charset="0"/>
            </a:endParaRPr>
          </a:p>
        </p:txBody>
      </p:sp>
      <p:pic>
        <p:nvPicPr>
          <p:cNvPr id="6" name="Picture 5" descr="A person's hand with a gold ring on a paper  Description automatically generated">
            <a:extLst>
              <a:ext uri="{FF2B5EF4-FFF2-40B4-BE49-F238E27FC236}">
                <a16:creationId xmlns:a16="http://schemas.microsoft.com/office/drawing/2014/main" id="{49739EF2-C5CE-5655-5545-895349B34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576" y="2582238"/>
            <a:ext cx="3141568" cy="2094378"/>
          </a:xfrm>
          <a:prstGeom prst="rect">
            <a:avLst/>
          </a:prstGeom>
        </p:spPr>
      </p:pic>
    </p:spTree>
    <p:extLst>
      <p:ext uri="{BB962C8B-B14F-4D97-AF65-F5344CB8AC3E}">
        <p14:creationId xmlns:p14="http://schemas.microsoft.com/office/powerpoint/2010/main" val="346957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6D9ED-E9C6-F779-94BA-09A9D32725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1FBEC8-3412-0225-DC64-9E917DA39B9E}"/>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6A152878-CCA7-AA12-AAA8-890D2989623A}"/>
              </a:ext>
            </a:extLst>
          </p:cNvPr>
          <p:cNvSpPr>
            <a:spLocks noGrp="1"/>
          </p:cNvSpPr>
          <p:nvPr>
            <p:ph type="body" sz="quarter" idx="11"/>
          </p:nvPr>
        </p:nvSpPr>
        <p:spPr>
          <a:xfrm>
            <a:off x="966210" y="2029037"/>
            <a:ext cx="5061366" cy="254166"/>
          </a:xfrm>
        </p:spPr>
        <p:txBody>
          <a:bodyPr/>
          <a:lstStyle/>
          <a:p>
            <a:r>
              <a:rPr lang="en-US" dirty="0"/>
              <a:t>Spousal lifetime access Trusts (SLATs) </a:t>
            </a:r>
          </a:p>
        </p:txBody>
      </p:sp>
      <p:sp>
        <p:nvSpPr>
          <p:cNvPr id="4" name="Text Placeholder 3">
            <a:extLst>
              <a:ext uri="{FF2B5EF4-FFF2-40B4-BE49-F238E27FC236}">
                <a16:creationId xmlns:a16="http://schemas.microsoft.com/office/drawing/2014/main" id="{9791B29B-B150-C99F-7593-581CD19BEE23}"/>
              </a:ext>
            </a:extLst>
          </p:cNvPr>
          <p:cNvSpPr>
            <a:spLocks noGrp="1"/>
          </p:cNvSpPr>
          <p:nvPr>
            <p:ph type="body" sz="quarter" idx="17"/>
          </p:nvPr>
        </p:nvSpPr>
        <p:spPr>
          <a:xfrm>
            <a:off x="966210" y="2316269"/>
            <a:ext cx="7936823" cy="3324922"/>
          </a:xfrm>
        </p:spPr>
        <p:txBody>
          <a:bodyPr>
            <a:norm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Be careful with the type of property uses to fund the SLAT</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Sole property of the settlor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Joint assets and community property may cause estate tax inclusion and/or may allow access from creditors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Be careful with gifting family limited partnership/company interests and other closely-held business interests that are controlled by the settlor </a:t>
            </a:r>
          </a:p>
          <a:p>
            <a:pPr defTabSz="457200">
              <a:lnSpc>
                <a:spcPct val="150000"/>
              </a:lnSpc>
              <a:spcBef>
                <a:spcPts val="0"/>
              </a:spcBef>
              <a:defRPr/>
            </a:pPr>
            <a:endParaRPr lang="en-US" sz="1400" b="1"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b="1" dirty="0">
              <a:solidFill>
                <a:srgbClr val="002A3A"/>
              </a:solidFill>
              <a:latin typeface="Trebuchet MS" panose="020B0703020202090204" pitchFamily="34" charset="0"/>
            </a:endParaRPr>
          </a:p>
          <a:p>
            <a:pPr marL="171450" indent="-171450" defTabSz="457200">
              <a:lnSpc>
                <a:spcPct val="150000"/>
              </a:lnSpc>
              <a:spcBef>
                <a:spcPts val="0"/>
              </a:spcBef>
              <a:buFont typeface="Arial" panose="020B0604020202020204" pitchFamily="34" charset="0"/>
              <a:buChar char="•"/>
              <a:defRPr/>
            </a:pPr>
            <a:endParaRPr lang="en-US" sz="1100" b="1" dirty="0">
              <a:solidFill>
                <a:srgbClr val="002A3A"/>
              </a:solidFill>
              <a:latin typeface="Trebuchet MS" panose="020B0703020202090204" pitchFamily="34" charset="0"/>
            </a:endParaRPr>
          </a:p>
        </p:txBody>
      </p:sp>
    </p:spTree>
    <p:extLst>
      <p:ext uri="{BB962C8B-B14F-4D97-AF65-F5344CB8AC3E}">
        <p14:creationId xmlns:p14="http://schemas.microsoft.com/office/powerpoint/2010/main" val="139554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59D5-B79A-383F-C58D-745929F91F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6ACE2A-56E8-9AD1-7E64-D8308F61AE2A}"/>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91E3D249-F834-E76D-387B-4695DCEDDB83}"/>
              </a:ext>
            </a:extLst>
          </p:cNvPr>
          <p:cNvSpPr>
            <a:spLocks noGrp="1"/>
          </p:cNvSpPr>
          <p:nvPr>
            <p:ph type="body" sz="quarter" idx="11"/>
          </p:nvPr>
        </p:nvSpPr>
        <p:spPr>
          <a:xfrm>
            <a:off x="966210" y="2029037"/>
            <a:ext cx="5061366" cy="254166"/>
          </a:xfrm>
        </p:spPr>
        <p:txBody>
          <a:bodyPr/>
          <a:lstStyle/>
          <a:p>
            <a:r>
              <a:rPr lang="en-US" dirty="0"/>
              <a:t>Spousal lifetime access Trusts (SLATs) </a:t>
            </a:r>
          </a:p>
        </p:txBody>
      </p:sp>
      <p:sp>
        <p:nvSpPr>
          <p:cNvPr id="4" name="Text Placeholder 3">
            <a:extLst>
              <a:ext uri="{FF2B5EF4-FFF2-40B4-BE49-F238E27FC236}">
                <a16:creationId xmlns:a16="http://schemas.microsoft.com/office/drawing/2014/main" id="{1B7FA6EE-AC1A-DA87-F1D9-782E8DC69DD8}"/>
              </a:ext>
            </a:extLst>
          </p:cNvPr>
          <p:cNvSpPr>
            <a:spLocks noGrp="1"/>
          </p:cNvSpPr>
          <p:nvPr>
            <p:ph type="body" sz="quarter" idx="17"/>
          </p:nvPr>
        </p:nvSpPr>
        <p:spPr>
          <a:xfrm>
            <a:off x="741872" y="2283203"/>
            <a:ext cx="8161161" cy="3755288"/>
          </a:xfrm>
        </p:spPr>
        <p:txBody>
          <a:bodyPr>
            <a:norm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Important factors to take into consideration when drafting: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Premature death of the beneficiary spouse or Divorce</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Use flexible language when defining spouse</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Allows the Grantor to re-marry – maintain indirect access to the trust</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Terminates former spouse’s access in the event of divorce</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May not be allowed in certain states  </a:t>
            </a:r>
          </a:p>
          <a:p>
            <a:pPr lvl="1" indent="0" defTabSz="457200">
              <a:lnSpc>
                <a:spcPct val="150000"/>
              </a:lnSpc>
              <a:spcBef>
                <a:spcPts val="0"/>
              </a:spcBef>
              <a:buNone/>
              <a:defRPr/>
            </a:pPr>
            <a:endParaRPr lang="en-US" sz="1200" dirty="0">
              <a:solidFill>
                <a:srgbClr val="002A3A"/>
              </a:solidFill>
              <a:latin typeface="Trebuchet MS" panose="020B0703020202090204" pitchFamily="34" charset="0"/>
            </a:endParaRP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Reciprocal Trust Doctrine when couple creates a pair of SLATs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Trusts created with nearly identical terms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Trust can be collapsed and deemed as self-settled trusts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Resulting in estate tax inclusion</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Be careful when drafting SLATs for the benefit of each spouse</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Include language resulting in significantly different trusts for each spouse </a:t>
            </a:r>
          </a:p>
          <a:p>
            <a:pPr marL="857250" lvl="1" indent="-171450" defTabSz="457200">
              <a:lnSpc>
                <a:spcPct val="150000"/>
              </a:lnSpc>
              <a:spcBef>
                <a:spcPts val="0"/>
              </a:spcBef>
              <a:defRPr/>
            </a:pPr>
            <a:endParaRPr lang="en-US" sz="1000" b="1" dirty="0">
              <a:solidFill>
                <a:srgbClr val="002A3A"/>
              </a:solidFill>
              <a:latin typeface="Trebuchet MS" panose="020B0703020202090204" pitchFamily="34" charset="0"/>
            </a:endParaRPr>
          </a:p>
          <a:p>
            <a:pPr defTabSz="457200">
              <a:lnSpc>
                <a:spcPct val="150000"/>
              </a:lnSpc>
              <a:spcBef>
                <a:spcPts val="0"/>
              </a:spcBef>
              <a:defRPr/>
            </a:pPr>
            <a:endParaRPr lang="en-US" sz="1400" b="1" dirty="0">
              <a:solidFill>
                <a:srgbClr val="002A3A"/>
              </a:solidFill>
              <a:latin typeface="Trebuchet MS" panose="020B0703020202090204" pitchFamily="34" charset="0"/>
            </a:endParaRPr>
          </a:p>
          <a:p>
            <a:pPr lvl="1" indent="0" defTabSz="457200">
              <a:lnSpc>
                <a:spcPct val="150000"/>
              </a:lnSpc>
              <a:spcBef>
                <a:spcPts val="0"/>
              </a:spcBef>
              <a:buNone/>
              <a:defRPr/>
            </a:pPr>
            <a:endParaRPr lang="en-US" sz="1000" b="1" dirty="0">
              <a:solidFill>
                <a:srgbClr val="002A3A"/>
              </a:solidFill>
              <a:latin typeface="Trebuchet MS" panose="020B0703020202090204" pitchFamily="34" charset="0"/>
            </a:endParaRPr>
          </a:p>
          <a:p>
            <a:pPr marL="171450" indent="-171450" defTabSz="457200">
              <a:lnSpc>
                <a:spcPct val="150000"/>
              </a:lnSpc>
              <a:spcBef>
                <a:spcPts val="0"/>
              </a:spcBef>
              <a:buFont typeface="Arial" panose="020B0604020202020204" pitchFamily="34" charset="0"/>
              <a:buChar char="•"/>
              <a:defRPr/>
            </a:pPr>
            <a:endParaRPr lang="en-US" sz="1100" b="1" dirty="0">
              <a:solidFill>
                <a:srgbClr val="002A3A"/>
              </a:solidFill>
              <a:latin typeface="Trebuchet MS" panose="020B0703020202090204" pitchFamily="34" charset="0"/>
            </a:endParaRPr>
          </a:p>
        </p:txBody>
      </p:sp>
      <p:pic>
        <p:nvPicPr>
          <p:cNvPr id="6" name="Picture 5" descr="A stack of money with rings on top  Description automatically generated">
            <a:extLst>
              <a:ext uri="{FF2B5EF4-FFF2-40B4-BE49-F238E27FC236}">
                <a16:creationId xmlns:a16="http://schemas.microsoft.com/office/drawing/2014/main" id="{524887B1-AD99-29BA-7FA5-5FC594A69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0411">
            <a:off x="6544035" y="1735172"/>
            <a:ext cx="2560848" cy="13937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3395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E3CB-2C5A-6A8E-6AB1-8029EA4550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BF8680-4E56-6DBC-D2E7-18952544F924}"/>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8E7B1022-AC76-0033-BD2E-61F50C3A3059}"/>
              </a:ext>
            </a:extLst>
          </p:cNvPr>
          <p:cNvSpPr>
            <a:spLocks noGrp="1"/>
          </p:cNvSpPr>
          <p:nvPr>
            <p:ph type="body" sz="quarter" idx="11"/>
          </p:nvPr>
        </p:nvSpPr>
        <p:spPr>
          <a:xfrm>
            <a:off x="888521" y="2029038"/>
            <a:ext cx="5061366" cy="254166"/>
          </a:xfrm>
        </p:spPr>
        <p:txBody>
          <a:bodyPr/>
          <a:lstStyle/>
          <a:p>
            <a:r>
              <a:rPr lang="en-US" dirty="0"/>
              <a:t>Intentional Defective Grantor Trusts (</a:t>
            </a:r>
            <a:r>
              <a:rPr lang="en-US" dirty="0" err="1"/>
              <a:t>IDgTS</a:t>
            </a:r>
            <a:r>
              <a:rPr lang="en-US" dirty="0"/>
              <a:t>) </a:t>
            </a:r>
          </a:p>
        </p:txBody>
      </p:sp>
      <p:sp>
        <p:nvSpPr>
          <p:cNvPr id="4" name="Text Placeholder 3">
            <a:extLst>
              <a:ext uri="{FF2B5EF4-FFF2-40B4-BE49-F238E27FC236}">
                <a16:creationId xmlns:a16="http://schemas.microsoft.com/office/drawing/2014/main" id="{52F9448B-A755-E0CF-D712-AA7E5393CB61}"/>
              </a:ext>
            </a:extLst>
          </p:cNvPr>
          <p:cNvSpPr>
            <a:spLocks noGrp="1"/>
          </p:cNvSpPr>
          <p:nvPr>
            <p:ph type="body" sz="quarter" idx="17"/>
          </p:nvPr>
        </p:nvSpPr>
        <p:spPr>
          <a:xfrm>
            <a:off x="888521" y="2283204"/>
            <a:ext cx="7936823" cy="3324922"/>
          </a:xfrm>
        </p:spPr>
        <p:txBody>
          <a:bodyPr>
            <a:norm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Basics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Option is available for non-married individuals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Effective tool to remove significant wealth from estate tax inclusion </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Removes highly appreciated assets from the gross estate for estate tax purposes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Purposely defective in shifting income tax liability to the trust and its beneficiaries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The Grantor pays the income tax on the trust’s taxable income</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The income tax paid by the Grantor is not considered a gift to the trust for gift tax purposes</a:t>
            </a:r>
          </a:p>
          <a:p>
            <a:pPr marL="171450" indent="-171450" defTabSz="457200">
              <a:lnSpc>
                <a:spcPct val="150000"/>
              </a:lnSpc>
              <a:spcBef>
                <a:spcPts val="0"/>
              </a:spcBef>
              <a:buFont typeface="Arial" panose="020B0604020202020204" pitchFamily="34" charset="0"/>
              <a:buChar char="•"/>
              <a:defRPr/>
            </a:pPr>
            <a:endParaRPr lang="en-US" sz="1000" b="1" dirty="0">
              <a:solidFill>
                <a:srgbClr val="002A3A"/>
              </a:solidFill>
              <a:latin typeface="Trebuchet MS" panose="020B0703020202090204" pitchFamily="34" charset="0"/>
            </a:endParaRPr>
          </a:p>
          <a:p>
            <a:pPr marL="171450" indent="-171450" defTabSz="457200">
              <a:lnSpc>
                <a:spcPct val="150000"/>
              </a:lnSpc>
              <a:spcBef>
                <a:spcPts val="0"/>
              </a:spcBef>
              <a:buFont typeface="Arial" panose="020B0604020202020204" pitchFamily="34" charset="0"/>
              <a:buChar char="•"/>
              <a:defRPr/>
            </a:pPr>
            <a:endParaRPr lang="en-US" sz="1100" b="1" dirty="0">
              <a:solidFill>
                <a:srgbClr val="002A3A"/>
              </a:solidFill>
              <a:latin typeface="Trebuchet MS" panose="020B0703020202090204" pitchFamily="34" charset="0"/>
            </a:endParaRPr>
          </a:p>
        </p:txBody>
      </p:sp>
      <p:sp>
        <p:nvSpPr>
          <p:cNvPr id="5" name="Wave 4">
            <a:extLst>
              <a:ext uri="{FF2B5EF4-FFF2-40B4-BE49-F238E27FC236}">
                <a16:creationId xmlns:a16="http://schemas.microsoft.com/office/drawing/2014/main" id="{8E3741E1-2023-EE4A-C3B3-39875D286F3B}"/>
              </a:ext>
            </a:extLst>
          </p:cNvPr>
          <p:cNvSpPr/>
          <p:nvPr/>
        </p:nvSpPr>
        <p:spPr>
          <a:xfrm>
            <a:off x="888521" y="5688029"/>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1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E337-C0F1-78B4-40E3-1876033565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D1A74B-C1D8-D8EF-037D-4CB0D0BD3FAB}"/>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46FE60B6-4410-5DDD-7944-A0682EB8FF26}"/>
              </a:ext>
            </a:extLst>
          </p:cNvPr>
          <p:cNvSpPr>
            <a:spLocks noGrp="1"/>
          </p:cNvSpPr>
          <p:nvPr>
            <p:ph type="body" sz="quarter" idx="11"/>
          </p:nvPr>
        </p:nvSpPr>
        <p:spPr>
          <a:xfrm>
            <a:off x="888521" y="2029038"/>
            <a:ext cx="5061366" cy="254166"/>
          </a:xfrm>
        </p:spPr>
        <p:txBody>
          <a:bodyPr/>
          <a:lstStyle/>
          <a:p>
            <a:r>
              <a:rPr lang="en-US" dirty="0"/>
              <a:t>Intentional Defective Grantor Trusts (</a:t>
            </a:r>
            <a:r>
              <a:rPr lang="en-US" dirty="0" err="1"/>
              <a:t>IDgTS</a:t>
            </a:r>
            <a:r>
              <a:rPr lang="en-US" dirty="0"/>
              <a:t>) </a:t>
            </a:r>
          </a:p>
        </p:txBody>
      </p:sp>
      <p:sp>
        <p:nvSpPr>
          <p:cNvPr id="4" name="Text Placeholder 3">
            <a:extLst>
              <a:ext uri="{FF2B5EF4-FFF2-40B4-BE49-F238E27FC236}">
                <a16:creationId xmlns:a16="http://schemas.microsoft.com/office/drawing/2014/main" id="{E97BB813-C81E-E0DD-5DC6-7EE5738A7DC4}"/>
              </a:ext>
            </a:extLst>
          </p:cNvPr>
          <p:cNvSpPr>
            <a:spLocks noGrp="1"/>
          </p:cNvSpPr>
          <p:nvPr>
            <p:ph type="body" sz="quarter" idx="17"/>
          </p:nvPr>
        </p:nvSpPr>
        <p:spPr>
          <a:xfrm>
            <a:off x="888521" y="2283204"/>
            <a:ext cx="7936823" cy="3324922"/>
          </a:xfrm>
        </p:spPr>
        <p:txBody>
          <a:bodyPr>
            <a:norm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Provisions in trust instrument determine if the trust is “Grantor” for income tax purposes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Include certain powers in the trust instrument to cause the Grantor to considered as substantial owner of the trust for income tax purposes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Income tax “grantor” powers are enumerated in IRC Sec. 671 – IRC Sec. 679</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Most common powers are:</a:t>
            </a:r>
          </a:p>
          <a:p>
            <a:pPr marL="971550" lvl="1" indent="-285750" defTabSz="457200">
              <a:lnSpc>
                <a:spcPct val="150000"/>
              </a:lnSpc>
              <a:spcBef>
                <a:spcPts val="0"/>
              </a:spcBef>
              <a:defRPr/>
            </a:pPr>
            <a:r>
              <a:rPr lang="en-US" sz="1200" dirty="0">
                <a:solidFill>
                  <a:srgbClr val="002A3A"/>
                </a:solidFill>
                <a:latin typeface="Trebuchet MS" panose="020B0703020202090204" pitchFamily="34" charset="0"/>
              </a:rPr>
              <a:t>IRC Sec. 674 – Power to control beneficial Enjoyment</a:t>
            </a:r>
          </a:p>
          <a:p>
            <a:pPr marL="971550" lvl="1" indent="-285750" defTabSz="457200">
              <a:lnSpc>
                <a:spcPct val="150000"/>
              </a:lnSpc>
              <a:spcBef>
                <a:spcPts val="0"/>
              </a:spcBef>
              <a:defRPr/>
            </a:pPr>
            <a:r>
              <a:rPr lang="en-US" sz="1200" dirty="0">
                <a:solidFill>
                  <a:srgbClr val="002A3A"/>
                </a:solidFill>
                <a:latin typeface="Trebuchet MS" panose="020B0703020202090204" pitchFamily="34" charset="0"/>
              </a:rPr>
              <a:t>IRC Sec. 675(4) – Right in a non-fiduciary capacity to reacquire trust corpus by substituting other property  </a:t>
            </a:r>
          </a:p>
          <a:p>
            <a:pPr marL="971550" lvl="1" indent="-285750" defTabSz="457200">
              <a:lnSpc>
                <a:spcPct val="150000"/>
              </a:lnSpc>
              <a:spcBef>
                <a:spcPts val="0"/>
              </a:spcBef>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IRC Sec. 677 – Income for benefit of Grantor or for benefit of Grantor’s spouse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Be careful not to include “string” provisions of IRC Sec. 2036</a:t>
            </a:r>
            <a:r>
              <a:rPr lang="en-US" sz="1200" dirty="0">
                <a:solidFill>
                  <a:srgbClr val="002A3A"/>
                </a:solidFill>
                <a:latin typeface="Trebuchet MS" panose="020B0703020202090204" pitchFamily="34" charset="0"/>
              </a:rPr>
              <a:t> and IRC Sec. 2</a:t>
            </a: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037 which cause estate tax inclusion</a:t>
            </a:r>
          </a:p>
          <a:p>
            <a:pPr defTabSz="457200">
              <a:lnSpc>
                <a:spcPct val="150000"/>
              </a:lnSpc>
              <a:spcBef>
                <a:spcPts val="0"/>
              </a:spcBef>
              <a:defRPr/>
            </a:pPr>
            <a:endParaRPr lang="en-US" sz="1100" b="1" dirty="0">
              <a:solidFill>
                <a:srgbClr val="002A3A"/>
              </a:solidFill>
              <a:latin typeface="Trebuchet MS" panose="020B0703020202090204" pitchFamily="34" charset="0"/>
            </a:endParaRPr>
          </a:p>
        </p:txBody>
      </p:sp>
      <p:sp>
        <p:nvSpPr>
          <p:cNvPr id="5" name="Wave 4">
            <a:extLst>
              <a:ext uri="{FF2B5EF4-FFF2-40B4-BE49-F238E27FC236}">
                <a16:creationId xmlns:a16="http://schemas.microsoft.com/office/drawing/2014/main" id="{D8B9AC41-357F-B22B-9C32-544B021B9489}"/>
              </a:ext>
            </a:extLst>
          </p:cNvPr>
          <p:cNvSpPr/>
          <p:nvPr/>
        </p:nvSpPr>
        <p:spPr>
          <a:xfrm>
            <a:off x="966210" y="5705959"/>
            <a:ext cx="7557247" cy="103800"/>
          </a:xfrm>
          <a:prstGeom prst="wave">
            <a:avLst/>
          </a:prstGeom>
          <a:solidFill>
            <a:srgbClr val="EFEADE"/>
          </a:solidFill>
          <a:ln>
            <a:solidFill>
              <a:srgbClr val="EFEA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0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C3A3-210C-F837-1C44-06DFDF90A2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400397-1A72-D39E-C9A8-DBB40BCFD7F2}"/>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E3AB85BF-63A3-F6FB-3C74-381084A70819}"/>
              </a:ext>
            </a:extLst>
          </p:cNvPr>
          <p:cNvSpPr>
            <a:spLocks noGrp="1"/>
          </p:cNvSpPr>
          <p:nvPr>
            <p:ph type="body" sz="quarter" idx="11"/>
          </p:nvPr>
        </p:nvSpPr>
        <p:spPr>
          <a:xfrm>
            <a:off x="888521" y="2029038"/>
            <a:ext cx="5061366" cy="254166"/>
          </a:xfrm>
        </p:spPr>
        <p:txBody>
          <a:bodyPr/>
          <a:lstStyle/>
          <a:p>
            <a:r>
              <a:rPr lang="en-US" dirty="0"/>
              <a:t>Intentional Defective Grantor Trusts (</a:t>
            </a:r>
            <a:r>
              <a:rPr lang="en-US" dirty="0" err="1"/>
              <a:t>IDgTS</a:t>
            </a:r>
            <a:r>
              <a:rPr lang="en-US" dirty="0"/>
              <a:t>) </a:t>
            </a:r>
          </a:p>
        </p:txBody>
      </p:sp>
      <p:sp>
        <p:nvSpPr>
          <p:cNvPr id="4" name="Text Placeholder 3">
            <a:extLst>
              <a:ext uri="{FF2B5EF4-FFF2-40B4-BE49-F238E27FC236}">
                <a16:creationId xmlns:a16="http://schemas.microsoft.com/office/drawing/2014/main" id="{927BE2C9-844F-FFB5-179C-F0DDA7B9687A}"/>
              </a:ext>
            </a:extLst>
          </p:cNvPr>
          <p:cNvSpPr>
            <a:spLocks noGrp="1"/>
          </p:cNvSpPr>
          <p:nvPr>
            <p:ph type="body" sz="quarter" idx="17"/>
          </p:nvPr>
        </p:nvSpPr>
        <p:spPr>
          <a:xfrm>
            <a:off x="888521" y="2363886"/>
            <a:ext cx="7936823" cy="3669358"/>
          </a:xfrm>
        </p:spPr>
        <p:txBody>
          <a:bodyPr>
            <a:noAutofit/>
          </a:bodyPr>
          <a:lstStyle/>
          <a:p>
            <a:pPr defTabSz="457200">
              <a:lnSpc>
                <a:spcPct val="100000"/>
              </a:lnSpc>
              <a:spcBef>
                <a:spcPts val="0"/>
              </a:spcBef>
              <a:defRPr/>
            </a:pPr>
            <a:r>
              <a:rPr lang="en-US" sz="1200" dirty="0">
                <a:solidFill>
                  <a:srgbClr val="002A3A"/>
                </a:solidFill>
                <a:latin typeface="Trebuchet MS" panose="020B0703020202090204" pitchFamily="34" charset="0"/>
              </a:rPr>
              <a:t>Impact of Sunset of income tax provisions  </a:t>
            </a:r>
          </a:p>
          <a:p>
            <a:pPr defTabSz="457200">
              <a:lnSpc>
                <a:spcPct val="100000"/>
              </a:lnSpc>
              <a:spcBef>
                <a:spcPts val="0"/>
              </a:spcBef>
              <a:defRPr/>
            </a:pPr>
            <a:endParaRPr lang="en-US" sz="1200" dirty="0">
              <a:solidFill>
                <a:srgbClr val="002A3A"/>
              </a:solidFill>
              <a:latin typeface="Trebuchet MS" panose="020B0703020202090204" pitchFamily="34" charset="0"/>
            </a:endParaRP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 Projected higher tax liabilities associated with the trust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Grantor is legally responsible to pay the tax associated with the trust’s taxable income</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Grantor may not have the cash to pay the higher tax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Income goes to the trust and not directly to the Grantor</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IGDTs that own closely held business interests receive the distributions from the businesses not the grantor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Planning techniques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Toggling grantor powers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Tax reimbursement clauses </a:t>
            </a:r>
          </a:p>
          <a:p>
            <a:pPr marL="857250" lvl="1"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Include flexible language to “turn off” grantor powers and to “turn” them back on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Should not be in the hands of the grantor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Trust becomes responsible for the tax on the income not distributed to beneficiaries.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Trust should have the cash to pay the tax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Option to sweep out income to multiple beneficiaries (preferably with lower tax rates)</a:t>
            </a:r>
          </a:p>
          <a:p>
            <a:pPr marL="171450" indent="-171450" defTabSz="457200">
              <a:lnSpc>
                <a:spcPct val="150000"/>
              </a:lnSpc>
              <a:spcBef>
                <a:spcPts val="0"/>
              </a:spcBef>
              <a:buFont typeface="Arial" panose="020B0604020202020204" pitchFamily="34" charset="0"/>
              <a:buChar char="•"/>
              <a:defRPr/>
            </a:pPr>
            <a:endParaRPr lang="en-US" sz="1100" b="1" dirty="0">
              <a:solidFill>
                <a:srgbClr val="002A3A"/>
              </a:solidFill>
              <a:latin typeface="Trebuchet MS" panose="020B0703020202090204" pitchFamily="34" charset="0"/>
            </a:endParaRPr>
          </a:p>
        </p:txBody>
      </p:sp>
      <p:pic>
        <p:nvPicPr>
          <p:cNvPr id="9" name="Picture 8" descr="A hand stacking coins on a table  Description automatically generated">
            <a:extLst>
              <a:ext uri="{FF2B5EF4-FFF2-40B4-BE49-F238E27FC236}">
                <a16:creationId xmlns:a16="http://schemas.microsoft.com/office/drawing/2014/main" id="{A7EC6461-BB94-0FE6-8F9C-E95BD66C1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154" y="1546521"/>
            <a:ext cx="2225040" cy="1219200"/>
          </a:xfrm>
          <a:prstGeom prst="rect">
            <a:avLst/>
          </a:prstGeom>
        </p:spPr>
      </p:pic>
    </p:spTree>
    <p:extLst>
      <p:ext uri="{BB962C8B-B14F-4D97-AF65-F5344CB8AC3E}">
        <p14:creationId xmlns:p14="http://schemas.microsoft.com/office/powerpoint/2010/main" val="48978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E96E1-8896-3747-A67D-204D3228B088}"/>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526A1C33-1D3D-1505-67A9-D8BDB9209949}"/>
              </a:ext>
            </a:extLst>
          </p:cNvPr>
          <p:cNvSpPr>
            <a:spLocks noGrp="1"/>
          </p:cNvSpPr>
          <p:nvPr>
            <p:ph type="body" sz="quarter" idx="11"/>
          </p:nvPr>
        </p:nvSpPr>
        <p:spPr>
          <a:xfrm>
            <a:off x="966209" y="2029037"/>
            <a:ext cx="5751831" cy="254166"/>
          </a:xfrm>
        </p:spPr>
        <p:txBody>
          <a:bodyPr/>
          <a:lstStyle/>
          <a:p>
            <a:r>
              <a:rPr lang="en-US" dirty="0"/>
              <a:t>History and current state of estate tax exemption</a:t>
            </a:r>
          </a:p>
        </p:txBody>
      </p:sp>
      <p:graphicFrame>
        <p:nvGraphicFramePr>
          <p:cNvPr id="8" name="Chart 7">
            <a:extLst>
              <a:ext uri="{FF2B5EF4-FFF2-40B4-BE49-F238E27FC236}">
                <a16:creationId xmlns:a16="http://schemas.microsoft.com/office/drawing/2014/main" id="{DBF44522-E38E-D497-0681-A43BE7218239}"/>
              </a:ext>
            </a:extLst>
          </p:cNvPr>
          <p:cNvGraphicFramePr>
            <a:graphicFrameLocks/>
          </p:cNvGraphicFramePr>
          <p:nvPr>
            <p:extLst>
              <p:ext uri="{D42A27DB-BD31-4B8C-83A1-F6EECF244321}">
                <p14:modId xmlns:p14="http://schemas.microsoft.com/office/powerpoint/2010/main" val="245340824"/>
              </p:ext>
            </p:extLst>
          </p:nvPr>
        </p:nvGraphicFramePr>
        <p:xfrm>
          <a:off x="990771" y="2696401"/>
          <a:ext cx="7770674" cy="3480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902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576E-6578-64E9-0868-F6BC84738F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3C35D9-DA73-E4DF-215C-9B879167DDA9}"/>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CBB09D55-8BB3-AEDC-4F14-1677B0D73E01}"/>
              </a:ext>
            </a:extLst>
          </p:cNvPr>
          <p:cNvSpPr>
            <a:spLocks noGrp="1"/>
          </p:cNvSpPr>
          <p:nvPr>
            <p:ph type="body" sz="quarter" idx="11"/>
          </p:nvPr>
        </p:nvSpPr>
        <p:spPr>
          <a:xfrm>
            <a:off x="888521" y="2029038"/>
            <a:ext cx="5061366" cy="254166"/>
          </a:xfrm>
        </p:spPr>
        <p:txBody>
          <a:bodyPr/>
          <a:lstStyle/>
          <a:p>
            <a:r>
              <a:rPr lang="en-US" dirty="0"/>
              <a:t>Intentional Defective Grantor Trusts (</a:t>
            </a:r>
            <a:r>
              <a:rPr lang="en-US" dirty="0" err="1"/>
              <a:t>IDgTS</a:t>
            </a:r>
            <a:r>
              <a:rPr lang="en-US" dirty="0"/>
              <a:t>) </a:t>
            </a:r>
          </a:p>
        </p:txBody>
      </p:sp>
      <p:sp>
        <p:nvSpPr>
          <p:cNvPr id="4" name="Text Placeholder 3">
            <a:extLst>
              <a:ext uri="{FF2B5EF4-FFF2-40B4-BE49-F238E27FC236}">
                <a16:creationId xmlns:a16="http://schemas.microsoft.com/office/drawing/2014/main" id="{A900BB48-5FD1-D22C-22F6-CEF46B02AEAA}"/>
              </a:ext>
            </a:extLst>
          </p:cNvPr>
          <p:cNvSpPr>
            <a:spLocks noGrp="1"/>
          </p:cNvSpPr>
          <p:nvPr>
            <p:ph type="body" sz="quarter" idx="17"/>
          </p:nvPr>
        </p:nvSpPr>
        <p:spPr>
          <a:xfrm>
            <a:off x="888521" y="2316270"/>
            <a:ext cx="7936823" cy="3324922"/>
          </a:xfrm>
        </p:spPr>
        <p:txBody>
          <a:bodyPr>
            <a:normAutofit/>
          </a:bodyPr>
          <a:lstStyle/>
          <a:p>
            <a:pPr defTabSz="457200">
              <a:lnSpc>
                <a:spcPct val="150000"/>
              </a:lnSpc>
              <a:spcBef>
                <a:spcPts val="0"/>
              </a:spcBef>
              <a:defRPr/>
            </a:pPr>
            <a:r>
              <a:rPr lang="en-US" sz="1200" dirty="0">
                <a:solidFill>
                  <a:srgbClr val="002A3A"/>
                </a:solidFill>
                <a:latin typeface="Trebuchet MS" panose="020B0703020202090204" pitchFamily="34" charset="0"/>
              </a:rPr>
              <a:t>Impact of Sunset of income tax provisions </a:t>
            </a:r>
          </a:p>
          <a:p>
            <a:pPr defTabSz="457200">
              <a:lnSpc>
                <a:spcPct val="150000"/>
              </a:lnSpc>
              <a:spcBef>
                <a:spcPts val="0"/>
              </a:spcBef>
              <a:defRPr/>
            </a:pPr>
            <a:r>
              <a:rPr lang="en-US" sz="1200" dirty="0">
                <a:solidFill>
                  <a:srgbClr val="002A3A"/>
                </a:solidFill>
                <a:latin typeface="Trebuchet MS" panose="020B0703020202090204" pitchFamily="34" charset="0"/>
              </a:rPr>
              <a:t> </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Include tax reimbursement clauses in the trust instrument</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Revenue Ruling 2004-64 addresses potential estate tax consequences of these clauses</a:t>
            </a: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No estate tax inclusion if the trustee has the discretion to make the reimbursement and there is no prearranged agreement for the trustee to exercise this discretion</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Beware of the grantor having the power to name related parties as successor trustees  - IRC Sec. 672(c) concerns</a:t>
            </a:r>
          </a:p>
        </p:txBody>
      </p:sp>
      <p:sp>
        <p:nvSpPr>
          <p:cNvPr id="5" name="Arc 4">
            <a:extLst>
              <a:ext uri="{FF2B5EF4-FFF2-40B4-BE49-F238E27FC236}">
                <a16:creationId xmlns:a16="http://schemas.microsoft.com/office/drawing/2014/main" id="{FB907D04-853C-FAF1-F50C-4699F8F51A65}"/>
              </a:ext>
            </a:extLst>
          </p:cNvPr>
          <p:cNvSpPr/>
          <p:nvPr/>
        </p:nvSpPr>
        <p:spPr>
          <a:xfrm rot="17993923">
            <a:off x="5065749" y="5509967"/>
            <a:ext cx="5485406" cy="4909117"/>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EF852FC3-4B81-EFFC-90BB-A315A21B9F96}"/>
              </a:ext>
            </a:extLst>
          </p:cNvPr>
          <p:cNvSpPr/>
          <p:nvPr/>
        </p:nvSpPr>
        <p:spPr>
          <a:xfrm rot="11366961">
            <a:off x="7575617" y="-1388957"/>
            <a:ext cx="4308242" cy="4109854"/>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D4922802-C344-CD57-1441-704ADC26D0A0}"/>
              </a:ext>
            </a:extLst>
          </p:cNvPr>
          <p:cNvSpPr/>
          <p:nvPr/>
        </p:nvSpPr>
        <p:spPr>
          <a:xfrm rot="20489038">
            <a:off x="-1113200" y="5209991"/>
            <a:ext cx="4308242" cy="4109854"/>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57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20B30-3C25-7BA2-59E0-CD6B2F9E1C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E44BB7-5431-FEB4-F591-9F4F5374D1A8}"/>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A0F1E8D0-30E3-2B9A-D7BC-890600F6B263}"/>
              </a:ext>
            </a:extLst>
          </p:cNvPr>
          <p:cNvSpPr>
            <a:spLocks noGrp="1"/>
          </p:cNvSpPr>
          <p:nvPr>
            <p:ph type="body" sz="quarter" idx="11"/>
          </p:nvPr>
        </p:nvSpPr>
        <p:spPr>
          <a:xfrm>
            <a:off x="966210" y="2029037"/>
            <a:ext cx="5061366" cy="254166"/>
          </a:xfrm>
        </p:spPr>
        <p:txBody>
          <a:bodyPr/>
          <a:lstStyle/>
          <a:p>
            <a:r>
              <a:rPr lang="en-US" dirty="0"/>
              <a:t>Qualified Personal Residence Trusts (</a:t>
            </a:r>
            <a:r>
              <a:rPr lang="en-US" dirty="0" err="1"/>
              <a:t>qprts</a:t>
            </a:r>
            <a:r>
              <a:rPr lang="en-US" dirty="0"/>
              <a:t>)</a:t>
            </a:r>
          </a:p>
        </p:txBody>
      </p:sp>
      <p:sp>
        <p:nvSpPr>
          <p:cNvPr id="4" name="Text Placeholder 3">
            <a:extLst>
              <a:ext uri="{FF2B5EF4-FFF2-40B4-BE49-F238E27FC236}">
                <a16:creationId xmlns:a16="http://schemas.microsoft.com/office/drawing/2014/main" id="{819824EA-B79D-952A-E702-1CB29C4D31EA}"/>
              </a:ext>
            </a:extLst>
          </p:cNvPr>
          <p:cNvSpPr>
            <a:spLocks noGrp="1"/>
          </p:cNvSpPr>
          <p:nvPr>
            <p:ph type="body" sz="quarter" idx="17"/>
          </p:nvPr>
        </p:nvSpPr>
        <p:spPr>
          <a:xfrm>
            <a:off x="888521" y="2283204"/>
            <a:ext cx="8031361" cy="3324922"/>
          </a:xfrm>
        </p:spPr>
        <p:txBody>
          <a:bodyPr>
            <a:normAutofit/>
          </a:bodyPr>
          <a:lstStyle/>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Effective tool for clients with significant real estate holdings and desire to use lifetime exemption</a:t>
            </a:r>
          </a:p>
          <a:p>
            <a:pPr marL="171450" indent="-171450" defTabSz="457200">
              <a:lnSpc>
                <a:spcPct val="150000"/>
              </a:lnSpc>
              <a:spcBef>
                <a:spcPts val="0"/>
              </a:spcBef>
              <a:buFont typeface="Arial" panose="020B0604020202020204" pitchFamily="34" charset="0"/>
              <a:buChar char="•"/>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Transfer residence to an irrevocable trust while allowing grantor to live in the residence for a certain period of time</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Must outlive term to experience benefits</a:t>
            </a:r>
            <a:endPar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Higher interest rate environment leads to larger discount on remainder interest, which reduces value of taxable gift</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Can establish two QPRTs (at least one must be primary residence)</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Once trust terminates successfully, grantors must pay FMV rent to remain in home (effectively leveraging more </a:t>
            </a:r>
            <a:r>
              <a:rPr kumimoji="0" lang="en-US" sz="1200" i="0" u="none" strike="noStrike" kern="1200" cap="none" spc="0" normalizeH="0" baseline="0" noProof="0" dirty="0" err="1">
                <a:ln>
                  <a:noFill/>
                </a:ln>
                <a:solidFill>
                  <a:srgbClr val="002A3A"/>
                </a:solidFill>
                <a:effectLst/>
                <a:uLnTx/>
                <a:uFillTx/>
                <a:latin typeface="Trebuchet MS" panose="020B0703020202090204" pitchFamily="34" charset="0"/>
                <a:ea typeface="+mn-ea"/>
                <a:cs typeface="+mn-cs"/>
              </a:rPr>
              <a:t>intr</a:t>
            </a:r>
            <a:r>
              <a:rPr lang="en-US" sz="1200" dirty="0">
                <a:solidFill>
                  <a:srgbClr val="002A3A"/>
                </a:solidFill>
                <a:latin typeface="Trebuchet MS" panose="020B0703020202090204" pitchFamily="34" charset="0"/>
              </a:rPr>
              <a:t>a-family gifting without using more exemption)</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Lose benefit of </a:t>
            </a:r>
            <a:r>
              <a:rPr kumimoji="0" lang="en-US" sz="1200" i="0" u="none" strike="noStrike" kern="1200" cap="none" spc="0" normalizeH="0" baseline="0" noProof="0" dirty="0" err="1">
                <a:ln>
                  <a:noFill/>
                </a:ln>
                <a:solidFill>
                  <a:srgbClr val="002A3A"/>
                </a:solidFill>
                <a:effectLst/>
                <a:uLnTx/>
                <a:uFillTx/>
                <a:latin typeface="Trebuchet MS" panose="020B0703020202090204" pitchFamily="34" charset="0"/>
                <a:ea typeface="+mn-ea"/>
                <a:cs typeface="+mn-cs"/>
              </a:rPr>
              <a:t>ste</a:t>
            </a:r>
            <a:r>
              <a:rPr lang="en-US" sz="1200" dirty="0">
                <a:solidFill>
                  <a:srgbClr val="002A3A"/>
                </a:solidFill>
                <a:latin typeface="Trebuchet MS" panose="020B0703020202090204" pitchFamily="34" charset="0"/>
              </a:rPr>
              <a:t>p-up in basis on death</a:t>
            </a:r>
          </a:p>
        </p:txBody>
      </p:sp>
    </p:spTree>
    <p:extLst>
      <p:ext uri="{BB962C8B-B14F-4D97-AF65-F5344CB8AC3E}">
        <p14:creationId xmlns:p14="http://schemas.microsoft.com/office/powerpoint/2010/main" val="1171452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E96E1-8896-3747-A67D-204D3228B088}"/>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526A1C33-1D3D-1505-67A9-D8BDB9209949}"/>
              </a:ext>
            </a:extLst>
          </p:cNvPr>
          <p:cNvSpPr>
            <a:spLocks noGrp="1"/>
          </p:cNvSpPr>
          <p:nvPr>
            <p:ph type="body" sz="quarter" idx="11"/>
          </p:nvPr>
        </p:nvSpPr>
        <p:spPr>
          <a:xfrm>
            <a:off x="966210" y="2029037"/>
            <a:ext cx="5061366" cy="254166"/>
          </a:xfrm>
        </p:spPr>
        <p:txBody>
          <a:bodyPr/>
          <a:lstStyle/>
          <a:p>
            <a:r>
              <a:rPr lang="en-US" dirty="0"/>
              <a:t>Charitable giving</a:t>
            </a:r>
          </a:p>
        </p:txBody>
      </p:sp>
      <p:sp>
        <p:nvSpPr>
          <p:cNvPr id="4" name="Text Placeholder 3">
            <a:extLst>
              <a:ext uri="{FF2B5EF4-FFF2-40B4-BE49-F238E27FC236}">
                <a16:creationId xmlns:a16="http://schemas.microsoft.com/office/drawing/2014/main" id="{CF1B5232-3B23-D0C8-03D4-DB26BB875AFA}"/>
              </a:ext>
            </a:extLst>
          </p:cNvPr>
          <p:cNvSpPr>
            <a:spLocks noGrp="1"/>
          </p:cNvSpPr>
          <p:nvPr>
            <p:ph type="body" sz="quarter" idx="17"/>
          </p:nvPr>
        </p:nvSpPr>
        <p:spPr/>
        <p:txBody>
          <a:bodyPr>
            <a:norm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Discuss annual/lifetime charitable giving goals</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When and how?  Do you want to see organization put dollars to work?</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Integrate with long-term tax projection and estate plan</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Consider charitable gifts when tax rates are unusually high</a:t>
            </a:r>
          </a:p>
          <a:p>
            <a:pPr marL="857250" lvl="1" indent="-171450" defTabSz="457200">
              <a:lnSpc>
                <a:spcPct val="15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Review most efficient assets to gift (e.g. highly appreciated assets)</a:t>
            </a:r>
          </a:p>
          <a:p>
            <a:pPr marL="857250" lvl="1" indent="-171450" defTabSz="457200">
              <a:lnSpc>
                <a:spcPct val="15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Consider </a:t>
            </a:r>
            <a:r>
              <a:rPr lang="en-US" sz="1200" dirty="0">
                <a:solidFill>
                  <a:srgbClr val="002A3A"/>
                </a:solidFill>
                <a:latin typeface="Trebuchet MS" panose="020B0703020202090204" pitchFamily="34" charset="0"/>
              </a:rPr>
              <a:t>naming charity as IRA beneficiary</a:t>
            </a:r>
          </a:p>
          <a:p>
            <a:pPr marL="171450" indent="-171450" defTabSz="457200">
              <a:lnSpc>
                <a:spcPct val="150000"/>
              </a:lnSpc>
              <a:spcBef>
                <a:spcPts val="0"/>
              </a:spcBef>
              <a:buFont typeface="Arial" panose="020B0604020202020204" pitchFamily="34" charset="0"/>
              <a:buChar char="•"/>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Review gifting structures</a:t>
            </a:r>
          </a:p>
          <a:p>
            <a:pPr marL="857250" lvl="1" indent="-171450" defTabSz="457200">
              <a:lnSpc>
                <a:spcPct val="15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Direct Gift, </a:t>
            </a:r>
            <a:r>
              <a:rPr lang="en-US" sz="1200" dirty="0">
                <a:solidFill>
                  <a:srgbClr val="002A3A"/>
                </a:solidFill>
                <a:latin typeface="Trebuchet MS" panose="020B0703020202090204" pitchFamily="34" charset="0"/>
              </a:rPr>
              <a:t>D</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ono</a:t>
            </a:r>
            <a:r>
              <a:rPr lang="en-US" sz="1200" dirty="0">
                <a:solidFill>
                  <a:srgbClr val="002A3A"/>
                </a:solidFill>
                <a:latin typeface="Trebuchet MS" panose="020B0703020202090204" pitchFamily="34" charset="0"/>
              </a:rPr>
              <a:t>r advised fund (DAF), private foundation, CRAT/CRUT, IRA beneficiary</a:t>
            </a:r>
          </a:p>
          <a:p>
            <a:pPr lvl="1" indent="0" defTabSz="457200">
              <a:lnSpc>
                <a:spcPct val="150000"/>
              </a:lnSpc>
              <a:spcBef>
                <a:spcPts val="0"/>
              </a:spcBef>
              <a:buNone/>
              <a:defRPr/>
            </a:pPr>
            <a:endParaRPr lang="en-US" sz="700" dirty="0">
              <a:solidFill>
                <a:srgbClr val="002A3A"/>
              </a:solidFill>
              <a:latin typeface="Trebuchet MS" panose="020B0703020202090204" pitchFamily="34" charset="0"/>
            </a:endParaRPr>
          </a:p>
        </p:txBody>
      </p:sp>
      <p:pic>
        <p:nvPicPr>
          <p:cNvPr id="6" name="Picture 5" descr="A gift wrapped in paper money  Description automatically generated">
            <a:extLst>
              <a:ext uri="{FF2B5EF4-FFF2-40B4-BE49-F238E27FC236}">
                <a16:creationId xmlns:a16="http://schemas.microsoft.com/office/drawing/2014/main" id="{125C3653-4147-D436-1743-40C13F4E0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834" y="4604426"/>
            <a:ext cx="1865376" cy="1725168"/>
          </a:xfrm>
          <a:prstGeom prst="rect">
            <a:avLst/>
          </a:prstGeom>
        </p:spPr>
      </p:pic>
      <p:pic>
        <p:nvPicPr>
          <p:cNvPr id="7" name="Picture 6" descr="A gift wrapped in paper money  Description automatically generated">
            <a:extLst>
              <a:ext uri="{FF2B5EF4-FFF2-40B4-BE49-F238E27FC236}">
                <a16:creationId xmlns:a16="http://schemas.microsoft.com/office/drawing/2014/main" id="{1072B00D-412F-7582-08E4-5D0DAFCCC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472" y="5279811"/>
            <a:ext cx="1087357" cy="1005628"/>
          </a:xfrm>
          <a:prstGeom prst="rect">
            <a:avLst/>
          </a:prstGeom>
        </p:spPr>
      </p:pic>
    </p:spTree>
    <p:extLst>
      <p:ext uri="{BB962C8B-B14F-4D97-AF65-F5344CB8AC3E}">
        <p14:creationId xmlns:p14="http://schemas.microsoft.com/office/powerpoint/2010/main" val="7658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E96E1-8896-3747-A67D-204D3228B088}"/>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526A1C33-1D3D-1505-67A9-D8BDB9209949}"/>
              </a:ext>
            </a:extLst>
          </p:cNvPr>
          <p:cNvSpPr>
            <a:spLocks noGrp="1"/>
          </p:cNvSpPr>
          <p:nvPr>
            <p:ph type="body" sz="quarter" idx="11"/>
          </p:nvPr>
        </p:nvSpPr>
        <p:spPr>
          <a:xfrm>
            <a:off x="966210" y="2029037"/>
            <a:ext cx="5061366" cy="254166"/>
          </a:xfrm>
        </p:spPr>
        <p:txBody>
          <a:bodyPr/>
          <a:lstStyle/>
          <a:p>
            <a:r>
              <a:rPr lang="en-US" dirty="0"/>
              <a:t>Education planning</a:t>
            </a:r>
          </a:p>
        </p:txBody>
      </p:sp>
      <p:sp>
        <p:nvSpPr>
          <p:cNvPr id="4" name="Text Placeholder 3">
            <a:extLst>
              <a:ext uri="{FF2B5EF4-FFF2-40B4-BE49-F238E27FC236}">
                <a16:creationId xmlns:a16="http://schemas.microsoft.com/office/drawing/2014/main" id="{CF1B5232-3B23-D0C8-03D4-DB26BB875AFA}"/>
              </a:ext>
            </a:extLst>
          </p:cNvPr>
          <p:cNvSpPr>
            <a:spLocks noGrp="1"/>
          </p:cNvSpPr>
          <p:nvPr>
            <p:ph type="body" sz="quarter" idx="17"/>
          </p:nvPr>
        </p:nvSpPr>
        <p:spPr>
          <a:xfrm>
            <a:off x="958269" y="2296926"/>
            <a:ext cx="7867075" cy="3476345"/>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Benefits of 529 Plan Contributions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Growth tax-deferred (and likely tax-free)</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State tax deduction</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Funds transferred outside of taxable estate</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Consider 5-Year Super-funding (make 529(c)(2)(b) election)</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$18,000 x 5 = $90,000 per donor or $180,000 from grandparents combined</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Can transfer between family members generally without tax impact (watch out for inter-generational gifting)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SECURE Act 2.0 allows for 529-to-Roth rollover</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Plan must be in existence for 15 years</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Max lifetime rollover is $35,000</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Subject to annual IRA contribution limits</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Cannot rollover contributions made in last 5 years</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Must have earned income (but no high-income phase-outs)</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indent="-171450" defTabSz="457200">
              <a:lnSpc>
                <a:spcPct val="10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New rules on FAFSA remove impact from grandparent-funded 529 plan distributions</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42330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E96E1-8896-3747-A67D-204D3228B088}"/>
              </a:ext>
            </a:extLst>
          </p:cNvPr>
          <p:cNvSpPr>
            <a:spLocks noGrp="1"/>
          </p:cNvSpPr>
          <p:nvPr>
            <p:ph type="body" sz="quarter" idx="10"/>
          </p:nvPr>
        </p:nvSpPr>
        <p:spPr>
          <a:xfrm>
            <a:off x="990771" y="1249871"/>
            <a:ext cx="8470470" cy="480131"/>
          </a:xfrm>
        </p:spPr>
        <p:txBody>
          <a:bodyPr/>
          <a:lstStyle/>
          <a:p>
            <a:r>
              <a:rPr lang="en-US" dirty="0"/>
              <a:t>Tools &amp; techniques</a:t>
            </a:r>
          </a:p>
        </p:txBody>
      </p:sp>
      <p:sp>
        <p:nvSpPr>
          <p:cNvPr id="3" name="Text Placeholder 2">
            <a:extLst>
              <a:ext uri="{FF2B5EF4-FFF2-40B4-BE49-F238E27FC236}">
                <a16:creationId xmlns:a16="http://schemas.microsoft.com/office/drawing/2014/main" id="{526A1C33-1D3D-1505-67A9-D8BDB9209949}"/>
              </a:ext>
            </a:extLst>
          </p:cNvPr>
          <p:cNvSpPr>
            <a:spLocks noGrp="1"/>
          </p:cNvSpPr>
          <p:nvPr>
            <p:ph type="body" sz="quarter" idx="11"/>
          </p:nvPr>
        </p:nvSpPr>
        <p:spPr>
          <a:xfrm>
            <a:off x="966210" y="2029037"/>
            <a:ext cx="5061366" cy="254166"/>
          </a:xfrm>
        </p:spPr>
        <p:txBody>
          <a:bodyPr/>
          <a:lstStyle/>
          <a:p>
            <a:r>
              <a:rPr lang="en-US" dirty="0"/>
              <a:t>Annual exclusion gifts</a:t>
            </a:r>
          </a:p>
        </p:txBody>
      </p:sp>
      <p:sp>
        <p:nvSpPr>
          <p:cNvPr id="4" name="Text Placeholder 3">
            <a:extLst>
              <a:ext uri="{FF2B5EF4-FFF2-40B4-BE49-F238E27FC236}">
                <a16:creationId xmlns:a16="http://schemas.microsoft.com/office/drawing/2014/main" id="{CF1B5232-3B23-D0C8-03D4-DB26BB875AFA}"/>
              </a:ext>
            </a:extLst>
          </p:cNvPr>
          <p:cNvSpPr>
            <a:spLocks noGrp="1"/>
          </p:cNvSpPr>
          <p:nvPr>
            <p:ph type="body" sz="quarter" idx="17"/>
          </p:nvPr>
        </p:nvSpPr>
        <p:spPr/>
        <p:txBody>
          <a:bodyPr>
            <a:norm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Maximum of $18,000 (2024) or $19,000 (2025)</a:t>
            </a:r>
          </a:p>
          <a:p>
            <a:pPr marL="857250" lvl="1" indent="-171450" defTabSz="457200">
              <a:lnSpc>
                <a:spcPct val="15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No utilization of lifetime exemption amount</a:t>
            </a:r>
          </a:p>
          <a:p>
            <a:pPr marL="857250" lvl="1" indent="-171450" defTabSz="457200">
              <a:lnSpc>
                <a:spcPct val="150000"/>
              </a:lnSpc>
              <a:spcBef>
                <a:spcPts val="0"/>
              </a:spcBef>
              <a:defRPr/>
            </a:pPr>
            <a:r>
              <a:rPr lang="en-US" sz="1200" dirty="0">
                <a:solidFill>
                  <a:srgbClr val="002A3A"/>
                </a:solidFill>
                <a:latin typeface="Trebuchet MS" panose="020B0703020202090204" pitchFamily="34" charset="0"/>
              </a:rPr>
              <a:t>No gift tax return</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Gifts are per donor/</a:t>
            </a:r>
            <a:r>
              <a:rPr lang="en-US" sz="1200" dirty="0" err="1">
                <a:solidFill>
                  <a:srgbClr val="002A3A"/>
                </a:solidFill>
                <a:latin typeface="Trebuchet MS" panose="020B0703020202090204" pitchFamily="34" charset="0"/>
              </a:rPr>
              <a:t>donee</a:t>
            </a:r>
            <a:r>
              <a:rPr lang="en-US" sz="1200" dirty="0">
                <a:solidFill>
                  <a:srgbClr val="002A3A"/>
                </a:solidFill>
                <a:latin typeface="Trebuchet MS" panose="020B0703020202090204" pitchFamily="34" charset="0"/>
              </a:rPr>
              <a:t> relationship</a:t>
            </a:r>
          </a:p>
          <a:p>
            <a:pPr marL="857250" lvl="1" indent="-171450" defTabSz="457200">
              <a:lnSpc>
                <a:spcPct val="15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Consider family with adult married children ($18,000 x 2 x 2 = $72,000)</a:t>
            </a:r>
          </a:p>
          <a:p>
            <a:pPr marL="171450" indent="-171450" defTabSz="457200">
              <a:lnSpc>
                <a:spcPct val="150000"/>
              </a:lnSpc>
              <a:spcBef>
                <a:spcPts val="0"/>
              </a:spcBef>
              <a:buFont typeface="Arial" panose="020B0604020202020204" pitchFamily="34" charset="0"/>
              <a:buChar char="•"/>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Don’t underestimate power of annual exclusion gifts over time (work into </a:t>
            </a:r>
            <a:r>
              <a:rPr kumimoji="0" lang="en-US" sz="1200" b="0" i="0" u="none" strike="noStrike" kern="1200" cap="none" spc="0" normalizeH="0" baseline="0" noProof="0" dirty="0" err="1">
                <a:ln>
                  <a:noFill/>
                </a:ln>
                <a:solidFill>
                  <a:srgbClr val="002A3A"/>
                </a:solidFill>
                <a:effectLst/>
                <a:uLnTx/>
                <a:uFillTx/>
                <a:latin typeface="Trebuchet MS" panose="020B0703020202090204" pitchFamily="34" charset="0"/>
                <a:ea typeface="+mn-ea"/>
                <a:cs typeface="+mn-cs"/>
              </a:rPr>
              <a:t>lon</a:t>
            </a:r>
            <a:r>
              <a:rPr lang="en-US" sz="1200" dirty="0">
                <a:solidFill>
                  <a:srgbClr val="002A3A"/>
                </a:solidFill>
                <a:latin typeface="Trebuchet MS" panose="020B0703020202090204" pitchFamily="34" charset="0"/>
              </a:rPr>
              <a:t>g-term cash flow planning)</a:t>
            </a:r>
            <a:endParaRPr kumimoji="0" lang="en-US" sz="1200" b="0" i="0"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1450" indent="-171450" defTabSz="457200">
              <a:lnSpc>
                <a:spcPct val="150000"/>
              </a:lnSpc>
              <a:spcBef>
                <a:spcPts val="0"/>
              </a:spcBef>
              <a:buFont typeface="Arial" panose="020B0604020202020204" pitchFamily="34" charset="0"/>
              <a:buChar char="•"/>
              <a:defRPr/>
            </a:pPr>
            <a:r>
              <a:rPr lang="en-US" sz="1200" dirty="0">
                <a:solidFill>
                  <a:srgbClr val="002A3A"/>
                </a:solidFill>
                <a:latin typeface="Trebuchet MS" panose="020B0703020202090204" pitchFamily="34" charset="0"/>
              </a:rPr>
              <a:t>Remember carry-over basis rules (but maybe more tax efficient for recipient to take gains assuming no kiddie tax)</a:t>
            </a:r>
          </a:p>
          <a:p>
            <a:pPr marL="171450" indent="-171450" defTabSz="457200">
              <a:lnSpc>
                <a:spcPct val="150000"/>
              </a:lnSpc>
              <a:spcBef>
                <a:spcPts val="0"/>
              </a:spcBef>
              <a:buFont typeface="Arial" panose="020B0604020202020204" pitchFamily="34" charset="0"/>
              <a:buChar char="•"/>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Medical/education expenses </a:t>
            </a:r>
            <a:r>
              <a:rPr kumimoji="0" lang="en-US" sz="1200" b="0" i="0" u="sng"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paid directly to institution</a:t>
            </a:r>
            <a:r>
              <a:rPr kumimoji="0" lang="en-US" sz="1200" b="0" i="0" strike="noStrike" kern="1200" cap="none" spc="0" normalizeH="0" baseline="0" noProof="0" dirty="0">
                <a:ln>
                  <a:noFill/>
                </a:ln>
                <a:solidFill>
                  <a:srgbClr val="002A3A"/>
                </a:solidFill>
                <a:effectLst/>
                <a:uLnTx/>
                <a:uFillTx/>
                <a:latin typeface="Trebuchet MS" panose="020B0703020202090204" pitchFamily="34" charset="0"/>
                <a:ea typeface="+mn-ea"/>
                <a:cs typeface="+mn-cs"/>
              </a:rPr>
              <a:t> do not count against annual exclusion amount</a:t>
            </a:r>
          </a:p>
        </p:txBody>
      </p:sp>
      <p:pic>
        <p:nvPicPr>
          <p:cNvPr id="6" name="Picture 5" descr="A person using a calculator  Description automatically generated">
            <a:extLst>
              <a:ext uri="{FF2B5EF4-FFF2-40B4-BE49-F238E27FC236}">
                <a16:creationId xmlns:a16="http://schemas.microsoft.com/office/drawing/2014/main" id="{7893708B-27F3-ED3F-B8A2-0686053C3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264" y="1613646"/>
            <a:ext cx="2335755" cy="1557170"/>
          </a:xfrm>
          <a:prstGeom prst="rect">
            <a:avLst/>
          </a:prstGeom>
        </p:spPr>
      </p:pic>
    </p:spTree>
    <p:extLst>
      <p:ext uri="{BB962C8B-B14F-4D97-AF65-F5344CB8AC3E}">
        <p14:creationId xmlns:p14="http://schemas.microsoft.com/office/powerpoint/2010/main" val="3675973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C2BC-E9A5-40D6-DAA7-A38F895B03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FA4350-3C2E-B79A-868A-93DE64DE594D}"/>
              </a:ext>
            </a:extLst>
          </p:cNvPr>
          <p:cNvSpPr>
            <a:spLocks noGrp="1"/>
          </p:cNvSpPr>
          <p:nvPr>
            <p:ph type="body" sz="quarter" idx="10"/>
          </p:nvPr>
        </p:nvSpPr>
        <p:spPr/>
        <p:txBody>
          <a:bodyPr/>
          <a:lstStyle/>
          <a:p>
            <a:r>
              <a:rPr lang="en-US" dirty="0"/>
              <a:t>Thank you</a:t>
            </a:r>
          </a:p>
        </p:txBody>
      </p:sp>
      <p:sp>
        <p:nvSpPr>
          <p:cNvPr id="4" name="Text Placeholder 3">
            <a:extLst>
              <a:ext uri="{FF2B5EF4-FFF2-40B4-BE49-F238E27FC236}">
                <a16:creationId xmlns:a16="http://schemas.microsoft.com/office/drawing/2014/main" id="{C7E7909A-107B-9725-79B3-FD4D4A04D600}"/>
              </a:ext>
            </a:extLst>
          </p:cNvPr>
          <p:cNvSpPr>
            <a:spLocks noGrp="1"/>
          </p:cNvSpPr>
          <p:nvPr>
            <p:ph type="body" sz="quarter" idx="17"/>
          </p:nvPr>
        </p:nvSpPr>
        <p:spPr/>
        <p:txBody>
          <a:bodyPr/>
          <a:lstStyle/>
          <a:p>
            <a:pPr marL="0" indent="0" algn="ctr">
              <a:lnSpc>
                <a:spcPct val="120000"/>
              </a:lnSpc>
              <a:spcBef>
                <a:spcPts val="0"/>
              </a:spcBef>
              <a:spcAft>
                <a:spcPts val="0"/>
              </a:spcAft>
              <a:buNone/>
            </a:pPr>
            <a:r>
              <a:rPr lang="en-US" sz="1050" dirty="0"/>
              <a:t>Thank you for your attendance at today’s program.</a:t>
            </a:r>
          </a:p>
          <a:p>
            <a:pPr marL="0" indent="0" algn="ctr">
              <a:lnSpc>
                <a:spcPct val="120000"/>
              </a:lnSpc>
              <a:spcBef>
                <a:spcPts val="0"/>
              </a:spcBef>
              <a:spcAft>
                <a:spcPts val="0"/>
              </a:spcAft>
              <a:buNone/>
            </a:pPr>
            <a:endParaRPr lang="en-US" sz="1050" dirty="0"/>
          </a:p>
          <a:p>
            <a:pPr marL="0" indent="0" algn="ctr">
              <a:lnSpc>
                <a:spcPct val="120000"/>
              </a:lnSpc>
              <a:spcBef>
                <a:spcPts val="0"/>
              </a:spcBef>
              <a:spcAft>
                <a:spcPts val="0"/>
              </a:spcAft>
              <a:buNone/>
            </a:pPr>
            <a:r>
              <a:rPr lang="en-US" sz="1050" dirty="0"/>
              <a:t>For more information regarding the topics discussed today, please feel free to contact:</a:t>
            </a:r>
          </a:p>
          <a:p>
            <a:pPr marL="0" indent="0" algn="ctr">
              <a:lnSpc>
                <a:spcPct val="120000"/>
              </a:lnSpc>
              <a:spcBef>
                <a:spcPts val="0"/>
              </a:spcBef>
              <a:spcAft>
                <a:spcPts val="0"/>
              </a:spcAft>
              <a:buNone/>
            </a:pPr>
            <a:endParaRPr lang="en-US" sz="1050" dirty="0"/>
          </a:p>
          <a:p>
            <a:pPr marL="0" indent="0" algn="ctr">
              <a:lnSpc>
                <a:spcPct val="120000"/>
              </a:lnSpc>
              <a:spcBef>
                <a:spcPts val="0"/>
              </a:spcBef>
              <a:spcAft>
                <a:spcPts val="0"/>
              </a:spcAft>
              <a:buNone/>
            </a:pPr>
            <a:r>
              <a:rPr lang="en-US" sz="1050" dirty="0"/>
              <a:t>Alan J. Pecora Esq., CPA, Partner</a:t>
            </a:r>
          </a:p>
          <a:p>
            <a:pPr marL="0" indent="0" algn="ctr">
              <a:lnSpc>
                <a:spcPct val="120000"/>
              </a:lnSpc>
              <a:spcBef>
                <a:spcPts val="0"/>
              </a:spcBef>
              <a:spcAft>
                <a:spcPts val="0"/>
              </a:spcAft>
              <a:buNone/>
            </a:pPr>
            <a:r>
              <a:rPr lang="en-US" sz="1050" dirty="0">
                <a:solidFill>
                  <a:schemeClr val="accent2"/>
                </a:solidFill>
              </a:rPr>
              <a:t>alan.pecora@inserocpa.com</a:t>
            </a:r>
          </a:p>
          <a:p>
            <a:pPr marL="0" indent="0" algn="ctr">
              <a:lnSpc>
                <a:spcPct val="120000"/>
              </a:lnSpc>
              <a:spcBef>
                <a:spcPts val="0"/>
              </a:spcBef>
              <a:spcAft>
                <a:spcPts val="0"/>
              </a:spcAft>
              <a:buNone/>
            </a:pPr>
            <a:r>
              <a:rPr lang="en-US" sz="1050" dirty="0"/>
              <a:t>(585) 697-9612</a:t>
            </a:r>
          </a:p>
          <a:p>
            <a:pPr marL="0" indent="0" algn="ctr">
              <a:lnSpc>
                <a:spcPct val="120000"/>
              </a:lnSpc>
              <a:spcBef>
                <a:spcPts val="0"/>
              </a:spcBef>
              <a:spcAft>
                <a:spcPts val="0"/>
              </a:spcAft>
              <a:buNone/>
            </a:pPr>
            <a:r>
              <a:rPr lang="en-US" sz="1050" dirty="0"/>
              <a:t>Insero &amp; Co. CPAs, LLP</a:t>
            </a:r>
          </a:p>
          <a:p>
            <a:pPr marL="0" indent="0" algn="ctr">
              <a:lnSpc>
                <a:spcPct val="120000"/>
              </a:lnSpc>
              <a:spcBef>
                <a:spcPts val="0"/>
              </a:spcBef>
              <a:spcAft>
                <a:spcPts val="0"/>
              </a:spcAft>
              <a:buNone/>
            </a:pPr>
            <a:r>
              <a:rPr lang="en-US" sz="1050" dirty="0">
                <a:solidFill>
                  <a:schemeClr val="accent2"/>
                </a:solidFill>
                <a:hlinkClick r:id="rId2"/>
              </a:rPr>
              <a:t>www.inserocpa.com</a:t>
            </a:r>
            <a:endParaRPr lang="en-US" sz="1050" dirty="0">
              <a:solidFill>
                <a:schemeClr val="accent2"/>
              </a:solidFill>
            </a:endParaRPr>
          </a:p>
          <a:p>
            <a:pPr marL="0" indent="0" algn="ctr">
              <a:lnSpc>
                <a:spcPct val="120000"/>
              </a:lnSpc>
              <a:spcBef>
                <a:spcPts val="0"/>
              </a:spcBef>
              <a:spcAft>
                <a:spcPts val="0"/>
              </a:spcAft>
              <a:buNone/>
            </a:pPr>
            <a:endParaRPr lang="en-US" sz="1050" dirty="0">
              <a:solidFill>
                <a:schemeClr val="accent2"/>
              </a:solidFill>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Daniel N. Jones, CPA/PFS, CFP</a:t>
            </a:r>
            <a:r>
              <a:rPr lang="en-US" sz="1050" cap="small" dirty="0">
                <a:solidFill>
                  <a:srgbClr val="000000"/>
                </a:solidFill>
                <a:effectLst/>
                <a:ea typeface="Times New Roman" panose="02020603050405020304" pitchFamily="18" charset="0"/>
                <a:cs typeface="Calibri" panose="020F0502020204030204" pitchFamily="34" charset="0"/>
              </a:rPr>
              <a:t>®, CRPC</a:t>
            </a:r>
            <a:r>
              <a:rPr lang="en-US" sz="1050" dirty="0">
                <a:solidFill>
                  <a:srgbClr val="000000"/>
                </a:solidFill>
                <a:effectLst/>
                <a:ea typeface="Times New Roman" panose="02020603050405020304" pitchFamily="18" charset="0"/>
                <a:cs typeface="Calibri" panose="020F0502020204030204" pitchFamily="34" charset="0"/>
              </a:rPr>
              <a:t>™</a:t>
            </a:r>
            <a:endParaRPr kumimoji="0" lang="en-US" sz="105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err="1">
                <a:ln>
                  <a:noFill/>
                </a:ln>
                <a:solidFill>
                  <a:srgbClr val="ED7D31"/>
                </a:solidFill>
                <a:effectLst/>
                <a:uLnTx/>
                <a:uFillTx/>
                <a:latin typeface="Calibri" panose="020F0502020204030204"/>
                <a:hlinkClick r:id="rId3"/>
              </a:rPr>
              <a:t>Djones</a:t>
            </a:r>
            <a:r>
              <a:rPr lang="en-US" sz="1050" dirty="0">
                <a:solidFill>
                  <a:srgbClr val="ED7D31"/>
                </a:solidFill>
                <a:latin typeface="Calibri" panose="020F0502020204030204"/>
                <a:hlinkClick r:id="rId3"/>
              </a:rPr>
              <a:t>@cooperhaims.com</a:t>
            </a:r>
            <a:r>
              <a:rPr lang="en-US" sz="1050" dirty="0">
                <a:solidFill>
                  <a:srgbClr val="ED7D31"/>
                </a:solidFill>
                <a:latin typeface="Calibri" panose="020F0502020204030204"/>
              </a:rPr>
              <a:t> </a:t>
            </a:r>
            <a:endParaRPr kumimoji="0" lang="en-US" sz="1050" b="0"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(585) 248-6400 EXT 124</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050" dirty="0">
                <a:solidFill>
                  <a:prstClr val="black"/>
                </a:solidFill>
                <a:latin typeface="Calibri" panose="020F0502020204030204"/>
              </a:rPr>
              <a:t>Cooper/</a:t>
            </a:r>
            <a:r>
              <a:rPr lang="en-US" sz="1050" dirty="0" err="1">
                <a:solidFill>
                  <a:prstClr val="black"/>
                </a:solidFill>
                <a:latin typeface="Calibri" panose="020F0502020204030204"/>
              </a:rPr>
              <a:t>Haims</a:t>
            </a:r>
            <a:r>
              <a:rPr lang="en-US" sz="1050" dirty="0">
                <a:solidFill>
                  <a:prstClr val="black"/>
                </a:solidFill>
                <a:latin typeface="Calibri" panose="020F0502020204030204"/>
              </a:rPr>
              <a:t> Advisors LLC</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ED7D31"/>
                </a:solidFill>
                <a:effectLst/>
                <a:uLnTx/>
                <a:uFillTx/>
                <a:latin typeface="Calibri" panose="020F0502020204030204"/>
                <a:ea typeface="+mn-ea"/>
                <a:cs typeface="+mn-cs"/>
              </a:rPr>
              <a:t>www.cooperhaims.com</a:t>
            </a:r>
          </a:p>
          <a:p>
            <a:pPr marL="0" indent="0" algn="ctr">
              <a:lnSpc>
                <a:spcPct val="120000"/>
              </a:lnSpc>
              <a:spcBef>
                <a:spcPts val="0"/>
              </a:spcBef>
              <a:spcAft>
                <a:spcPts val="0"/>
              </a:spcAft>
              <a:buNone/>
            </a:pPr>
            <a:endParaRPr lang="en-US" dirty="0"/>
          </a:p>
        </p:txBody>
      </p:sp>
      <p:sp>
        <p:nvSpPr>
          <p:cNvPr id="7" name="Text Placeholder 6">
            <a:extLst>
              <a:ext uri="{FF2B5EF4-FFF2-40B4-BE49-F238E27FC236}">
                <a16:creationId xmlns:a16="http://schemas.microsoft.com/office/drawing/2014/main" id="{49A1520F-66A8-6723-3DE0-C1B57BCFEB56}"/>
              </a:ext>
            </a:extLst>
          </p:cNvPr>
          <p:cNvSpPr>
            <a:spLocks noGrp="1"/>
          </p:cNvSpPr>
          <p:nvPr>
            <p:ph type="body" sz="quarter" idx="12"/>
          </p:nvPr>
        </p:nvSpPr>
        <p:spPr/>
        <p:txBody>
          <a:bodyPr/>
          <a:lstStyle/>
          <a:p>
            <a:r>
              <a:rPr lang="en-US" dirty="0"/>
              <a:t>December 10, 2024</a:t>
            </a:r>
          </a:p>
        </p:txBody>
      </p:sp>
      <p:sp>
        <p:nvSpPr>
          <p:cNvPr id="11" name="Text Placeholder 10">
            <a:extLst>
              <a:ext uri="{FF2B5EF4-FFF2-40B4-BE49-F238E27FC236}">
                <a16:creationId xmlns:a16="http://schemas.microsoft.com/office/drawing/2014/main" id="{3CC183E0-2596-B214-C0BB-008082EB430D}"/>
              </a:ext>
            </a:extLst>
          </p:cNvPr>
          <p:cNvSpPr>
            <a:spLocks noGrp="1"/>
          </p:cNvSpPr>
          <p:nvPr>
            <p:ph type="body" sz="quarter" idx="19"/>
          </p:nvPr>
        </p:nvSpPr>
        <p:spPr/>
        <p:txBody>
          <a:bodyPr>
            <a:normAutofit fontScale="25000" lnSpcReduction="20000"/>
          </a:bodyPr>
          <a:lstStyle/>
          <a:p>
            <a:pPr marL="0" indent="0" algn="ctr">
              <a:lnSpc>
                <a:spcPct val="120000"/>
              </a:lnSpc>
              <a:spcBef>
                <a:spcPts val="0"/>
              </a:spcBef>
              <a:spcAft>
                <a:spcPts val="0"/>
              </a:spcAft>
              <a:buFont typeface="Calibri" panose="020F0502020204030204" pitchFamily="34" charset="0"/>
              <a:buNone/>
            </a:pPr>
            <a:r>
              <a:rPr lang="en-US" sz="2800" b="1" dirty="0"/>
              <a:t>Disclaimer</a:t>
            </a:r>
          </a:p>
          <a:p>
            <a:pPr marL="0" indent="0" algn="just">
              <a:lnSpc>
                <a:spcPct val="120000"/>
              </a:lnSpc>
              <a:spcBef>
                <a:spcPts val="0"/>
              </a:spcBef>
              <a:spcAft>
                <a:spcPts val="0"/>
              </a:spcAft>
              <a:buFont typeface="Calibri" panose="020F0502020204030204" pitchFamily="34" charset="0"/>
              <a:buNone/>
            </a:pPr>
            <a:r>
              <a:rPr lang="en-US" sz="2800" dirty="0"/>
              <a:t>These materials were prepared solely for the purpose of continuing professional education. They are distributed with the understanding that Cooper/</a:t>
            </a:r>
            <a:r>
              <a:rPr lang="en-US" sz="2800" dirty="0" err="1"/>
              <a:t>Haims</a:t>
            </a:r>
            <a:r>
              <a:rPr lang="en-US" sz="2800" dirty="0"/>
              <a:t> Advisors LLC, Insero &amp; Co. CPAs, LLP and their employees are not engaged in rendering legal, accounting, or other professional service as part of this CPE presentation. If advice or other expert assistance is required, the services of a competent professional person should be sought. Please contact an Insero &amp; Company team member and/or a Cooper/</a:t>
            </a:r>
            <a:r>
              <a:rPr lang="en-US" sz="2800" dirty="0" err="1"/>
              <a:t>Haims</a:t>
            </a:r>
            <a:r>
              <a:rPr lang="en-US" sz="2800" dirty="0"/>
              <a:t> Advisors LLC’s team member with any questions.</a:t>
            </a:r>
          </a:p>
          <a:p>
            <a:pPr marL="0" indent="0" algn="just">
              <a:lnSpc>
                <a:spcPct val="120000"/>
              </a:lnSpc>
              <a:spcBef>
                <a:spcPts val="0"/>
              </a:spcBef>
              <a:spcAft>
                <a:spcPts val="0"/>
              </a:spcAft>
              <a:buFont typeface="Calibri" panose="020F0502020204030204" pitchFamily="34" charset="0"/>
              <a:buNone/>
            </a:pPr>
            <a:endParaRPr lang="en-US" sz="2800" dirty="0"/>
          </a:p>
          <a:p>
            <a:pPr marL="0" indent="0" algn="just">
              <a:lnSpc>
                <a:spcPct val="120000"/>
              </a:lnSpc>
              <a:spcBef>
                <a:spcPts val="0"/>
              </a:spcBef>
              <a:spcAft>
                <a:spcPts val="0"/>
              </a:spcAft>
              <a:buFont typeface="Calibri" panose="020F0502020204030204" pitchFamily="34" charset="0"/>
              <a:buNone/>
            </a:pPr>
            <a:r>
              <a:rPr lang="en-US" sz="2800" dirty="0"/>
              <a:t>The information contained herein is general in nature and based on authorities that are subject to change. Cooper/</a:t>
            </a:r>
            <a:r>
              <a:rPr lang="en-US" sz="2800" dirty="0" err="1"/>
              <a:t>Haims</a:t>
            </a:r>
            <a:r>
              <a:rPr lang="en-US" sz="2800" dirty="0"/>
              <a:t> Advisors LLC and Insero &amp; Co. CPAs, LLP guarantees neither the accuracy nor completeness of any information and are not responsible for any errors or omission, or for results obtained by others as a result of reliance upon such information. Cooper/</a:t>
            </a:r>
            <a:r>
              <a:rPr lang="en-US" sz="2800" dirty="0" err="1"/>
              <a:t>Haims</a:t>
            </a:r>
            <a:r>
              <a:rPr lang="en-US" sz="2800" dirty="0"/>
              <a:t> Advisors LLC and Insero &amp; Co. CPAs, LLP assumes no obligation to inform the reader of any changes in tax laws or other factors that could affect information contained herein. This publication does not, and is not intended to, provide legal, tax or accounting advice, and readers should consult their tax advisors concerning the application of tax laws to their particular situation. Any information contained herein, or on any website or email link associated with this document is not intended or written to be used, and cannot be used, for purposes of avoiding tax penalties that may be imposed on any taxpayer.</a:t>
            </a:r>
          </a:p>
          <a:p>
            <a:pPr marL="0" indent="0" algn="just">
              <a:lnSpc>
                <a:spcPct val="120000"/>
              </a:lnSpc>
              <a:spcBef>
                <a:spcPts val="0"/>
              </a:spcBef>
              <a:spcAft>
                <a:spcPts val="0"/>
              </a:spcAft>
              <a:buFont typeface="Calibri" panose="020F0502020204030204" pitchFamily="34" charset="0"/>
              <a:buNone/>
            </a:pPr>
            <a:endParaRPr lang="en-US" sz="2800" dirty="0"/>
          </a:p>
          <a:p>
            <a:pPr marL="0" indent="0" algn="just">
              <a:lnSpc>
                <a:spcPct val="120000"/>
              </a:lnSpc>
              <a:spcBef>
                <a:spcPts val="0"/>
              </a:spcBef>
              <a:spcAft>
                <a:spcPts val="0"/>
              </a:spcAft>
              <a:buFont typeface="Calibri" panose="020F0502020204030204" pitchFamily="34" charset="0"/>
              <a:buNone/>
            </a:pPr>
            <a:r>
              <a:rPr lang="en-US" sz="2800" dirty="0"/>
              <a:t>RSM US Alliance provides its members with access to resources of RSM US LLP. RSM US Alliance member firms are separate and independent businesses and legal entities that are responsible for their own acts and omissions, and each are separate and independent from RSM US LLP. RSM US LLP is the U.S. member firm of RSM International, a global network of independent audit, tax, and consulting firms. Members of RSM US Alliance have access to RSM International resources through RSM US LLP but are not member firms of RSM International. Visit rsmus.com/about us for more information regarding RSM US LLP and RSM International. The RSM™ logo is used under license by RSM US LLP. RSM US Alliance products and services are proprietary to RSM US LLP.</a:t>
            </a:r>
          </a:p>
          <a:p>
            <a:endParaRPr lang="en-US" dirty="0"/>
          </a:p>
        </p:txBody>
      </p:sp>
    </p:spTree>
    <p:extLst>
      <p:ext uri="{BB962C8B-B14F-4D97-AF65-F5344CB8AC3E}">
        <p14:creationId xmlns:p14="http://schemas.microsoft.com/office/powerpoint/2010/main" val="182582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BFCC5-B5CE-7DB8-81A6-C1BD3A056AD9}"/>
              </a:ext>
            </a:extLst>
          </p:cNvPr>
          <p:cNvSpPr>
            <a:spLocks noGrp="1"/>
          </p:cNvSpPr>
          <p:nvPr>
            <p:ph type="body" sz="quarter" idx="10"/>
          </p:nvPr>
        </p:nvSpPr>
        <p:spPr/>
        <p:txBody>
          <a:bodyPr/>
          <a:lstStyle/>
          <a:p>
            <a:r>
              <a:rPr lang="en-US" dirty="0"/>
              <a:t>Gift/estate tax overview</a:t>
            </a:r>
          </a:p>
        </p:txBody>
      </p:sp>
      <p:sp>
        <p:nvSpPr>
          <p:cNvPr id="3" name="Text Placeholder 2">
            <a:extLst>
              <a:ext uri="{FF2B5EF4-FFF2-40B4-BE49-F238E27FC236}">
                <a16:creationId xmlns:a16="http://schemas.microsoft.com/office/drawing/2014/main" id="{45DABCF3-5D48-7A21-AE9F-2D4CBB5FD6AD}"/>
              </a:ext>
            </a:extLst>
          </p:cNvPr>
          <p:cNvSpPr>
            <a:spLocks noGrp="1"/>
          </p:cNvSpPr>
          <p:nvPr>
            <p:ph type="body" sz="quarter" idx="11"/>
          </p:nvPr>
        </p:nvSpPr>
        <p:spPr/>
        <p:txBody>
          <a:bodyPr/>
          <a:lstStyle/>
          <a:p>
            <a:r>
              <a:rPr lang="en-US" dirty="0"/>
              <a:t>Mechanics of lifetime exemption utilization</a:t>
            </a:r>
          </a:p>
        </p:txBody>
      </p:sp>
      <p:sp>
        <p:nvSpPr>
          <p:cNvPr id="5" name="Text Placeholder 4">
            <a:extLst>
              <a:ext uri="{FF2B5EF4-FFF2-40B4-BE49-F238E27FC236}">
                <a16:creationId xmlns:a16="http://schemas.microsoft.com/office/drawing/2014/main" id="{AFA98AF0-D188-3BFD-C5BE-8AE6562B29E3}"/>
              </a:ext>
            </a:extLst>
          </p:cNvPr>
          <p:cNvSpPr>
            <a:spLocks noGrp="1"/>
          </p:cNvSpPr>
          <p:nvPr>
            <p:ph type="body" sz="quarter" idx="18"/>
          </p:nvPr>
        </p:nvSpPr>
        <p:spPr/>
        <p:txBody>
          <a:bodyPr/>
          <a:lstStyle/>
          <a:p>
            <a:r>
              <a:rPr lang="en-US" dirty="0"/>
              <a:t>How/Why use up exclusion?</a:t>
            </a:r>
          </a:p>
        </p:txBody>
      </p:sp>
      <p:sp>
        <p:nvSpPr>
          <p:cNvPr id="6" name="Text Placeholder 5">
            <a:extLst>
              <a:ext uri="{FF2B5EF4-FFF2-40B4-BE49-F238E27FC236}">
                <a16:creationId xmlns:a16="http://schemas.microsoft.com/office/drawing/2014/main" id="{CF1432C8-7484-9B4A-6EDA-CB380F00F1BA}"/>
              </a:ext>
            </a:extLst>
          </p:cNvPr>
          <p:cNvSpPr>
            <a:spLocks noGrp="1"/>
          </p:cNvSpPr>
          <p:nvPr>
            <p:ph type="body" sz="quarter" idx="19"/>
          </p:nvPr>
        </p:nvSpPr>
        <p:spPr/>
        <p:txBody>
          <a:bodyPr/>
          <a:lstStyle/>
          <a:p>
            <a:pPr marL="171450" marR="0" lvl="0" indent="-171450" algn="l" defTabSz="457200" rtl="0" eaLnBrk="1" fontAlgn="auto" latinLnBrk="0" hangingPunct="1">
              <a:lnSpc>
                <a:spcPct val="150000"/>
              </a:lnSpc>
              <a:spcBef>
                <a:spcPts val="0"/>
              </a:spcBef>
              <a:spcAft>
                <a:spcPts val="0"/>
              </a:spcAft>
              <a:buClr>
                <a:srgbClr val="06375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Watch out for ordering rules</a:t>
            </a:r>
          </a:p>
          <a:p>
            <a:pPr marL="171450" marR="0" lvl="0" indent="-171450" algn="l" defTabSz="457200" rtl="0" eaLnBrk="1" fontAlgn="auto" latinLnBrk="0" hangingPunct="1">
              <a:lnSpc>
                <a:spcPct val="150000"/>
              </a:lnSpc>
              <a:spcBef>
                <a:spcPts val="0"/>
              </a:spcBef>
              <a:spcAft>
                <a:spcPts val="0"/>
              </a:spcAft>
              <a:buClr>
                <a:srgbClr val="063750"/>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DSUE only available if surviving spouse made election for portability</a:t>
            </a:r>
          </a:p>
          <a:p>
            <a:pPr marL="171450" marR="0" lvl="0" indent="-171450" algn="l" defTabSz="457200" rtl="0" eaLnBrk="1" fontAlgn="auto" latinLnBrk="0" hangingPunct="1">
              <a:lnSpc>
                <a:spcPct val="150000"/>
              </a:lnSpc>
              <a:spcBef>
                <a:spcPts val="0"/>
              </a:spcBef>
              <a:spcAft>
                <a:spcPts val="0"/>
              </a:spcAft>
              <a:buClr>
                <a:srgbClr val="063750"/>
              </a:buClr>
              <a:buSzTx/>
              <a:buFont typeface="Arial" panose="020B0604020202020204" pitchFamily="34" charset="0"/>
              <a:buChar char="•"/>
              <a:tabLst/>
              <a:defRPr/>
            </a:pPr>
            <a:r>
              <a:rPr lang="en-US" sz="1100" dirty="0">
                <a:solidFill>
                  <a:srgbClr val="002A3A"/>
                </a:solidFill>
                <a:latin typeface="Trebuchet MS" panose="020B0703020202090204" pitchFamily="34" charset="0"/>
              </a:rPr>
              <a:t>Gifting must exceed “old” exclusion amount before any benefit from enhanced “new” exclusion amount</a:t>
            </a:r>
          </a:p>
          <a:p>
            <a:pPr lvl="1" indent="-171450" defTabSz="457200">
              <a:lnSpc>
                <a:spcPct val="150000"/>
              </a:lnSpc>
              <a:spcBef>
                <a:spcPts val="0"/>
              </a:spcBef>
              <a:buClr>
                <a:srgbClr val="063750"/>
              </a:buClr>
              <a:defRPr/>
            </a:pPr>
            <a:r>
              <a:rPr lang="en-US" sz="800" dirty="0">
                <a:solidFill>
                  <a:srgbClr val="002A3A"/>
                </a:solidFill>
                <a:latin typeface="Trebuchet MS" panose="020B0703020202090204" pitchFamily="34" charset="0"/>
              </a:rPr>
              <a:t>Consider using up one spouse’s exemption first</a:t>
            </a:r>
          </a:p>
          <a:p>
            <a:pPr lvl="1" indent="-171450" defTabSz="457200">
              <a:lnSpc>
                <a:spcPct val="150000"/>
              </a:lnSpc>
              <a:spcBef>
                <a:spcPts val="0"/>
              </a:spcBef>
              <a:buClr>
                <a:srgbClr val="063750"/>
              </a:buClr>
              <a:defRPr/>
            </a:pPr>
            <a:r>
              <a:rPr lang="en-US" sz="800" dirty="0">
                <a:solidFill>
                  <a:srgbClr val="002A3A"/>
                </a:solidFill>
                <a:latin typeface="Trebuchet MS" panose="020B0703020202090204" pitchFamily="34" charset="0"/>
              </a:rPr>
              <a:t>Don’t assume gift-splitting is best</a:t>
            </a:r>
            <a:endParaRPr lang="en-US" sz="700" dirty="0">
              <a:solidFill>
                <a:srgbClr val="002A3A"/>
              </a:solidFill>
              <a:latin typeface="Trebuchet MS" panose="020B0703020202090204" pitchFamily="34" charset="0"/>
            </a:endParaRPr>
          </a:p>
          <a:p>
            <a:pPr defTabSz="457200">
              <a:lnSpc>
                <a:spcPct val="150000"/>
              </a:lnSpc>
              <a:spcBef>
                <a:spcPts val="0"/>
              </a:spcBef>
              <a:buClr>
                <a:srgbClr val="063750"/>
              </a:buClr>
              <a:defRP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“New” Exclusion amount lost if not used prior to sunset (12/31/25)</a:t>
            </a:r>
          </a:p>
          <a:p>
            <a:pPr defTabSz="457200">
              <a:lnSpc>
                <a:spcPct val="150000"/>
              </a:lnSpc>
              <a:spcBef>
                <a:spcPts val="0"/>
              </a:spcBef>
              <a:buClr>
                <a:srgbClr val="063750"/>
              </a:buClr>
              <a:defRPr/>
            </a:pPr>
            <a:r>
              <a:rPr lang="en-US" sz="1100" dirty="0">
                <a:solidFill>
                  <a:srgbClr val="002A3A"/>
                </a:solidFill>
                <a:latin typeface="Trebuchet MS" panose="020B0703020202090204" pitchFamily="34" charset="0"/>
              </a:rPr>
              <a:t>No claw back for gifting before sunset</a:t>
            </a:r>
          </a:p>
          <a:p>
            <a:pPr defTabSz="457200">
              <a:lnSpc>
                <a:spcPct val="150000"/>
              </a:lnSpc>
              <a:spcBef>
                <a:spcPts val="0"/>
              </a:spcBef>
              <a:buClr>
                <a:srgbClr val="063750"/>
              </a:buClr>
              <a:defRP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Tradeoff is loss of </a:t>
            </a:r>
            <a:r>
              <a:rPr lang="en-US" sz="1100" dirty="0">
                <a:solidFill>
                  <a:srgbClr val="002A3A"/>
                </a:solidFill>
                <a:latin typeface="Trebuchet MS" panose="020B0703020202090204" pitchFamily="34" charset="0"/>
              </a:rPr>
              <a:t>step-up in basis (future income tax liability)</a:t>
            </a:r>
          </a:p>
          <a:p>
            <a:pPr defTabSz="457200">
              <a:lnSpc>
                <a:spcPct val="150000"/>
              </a:lnSpc>
              <a:spcBef>
                <a:spcPts val="0"/>
              </a:spcBef>
              <a:buClr>
                <a:srgbClr val="063750"/>
              </a:buClr>
              <a:defRPr/>
            </a:pPr>
            <a:r>
              <a:rPr kumimoji="0" lang="en-US" sz="11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Don’t lose sight of GST (consider late allocations if necessary)</a:t>
            </a:r>
          </a:p>
          <a:p>
            <a:pPr marL="0" indent="0">
              <a:buNone/>
            </a:pPr>
            <a:endParaRPr lang="en-US" dirty="0"/>
          </a:p>
        </p:txBody>
      </p:sp>
      <p:sp>
        <p:nvSpPr>
          <p:cNvPr id="7" name="Text Placeholder 6">
            <a:extLst>
              <a:ext uri="{FF2B5EF4-FFF2-40B4-BE49-F238E27FC236}">
                <a16:creationId xmlns:a16="http://schemas.microsoft.com/office/drawing/2014/main" id="{920606D0-9328-C2DE-DA46-1A6BECAFB9C7}"/>
              </a:ext>
            </a:extLst>
          </p:cNvPr>
          <p:cNvSpPr>
            <a:spLocks noGrp="1"/>
          </p:cNvSpPr>
          <p:nvPr>
            <p:ph type="body" sz="quarter" idx="12"/>
          </p:nvPr>
        </p:nvSpPr>
        <p:spPr/>
        <p:txBody>
          <a:bodyPr/>
          <a:lstStyle/>
          <a:p>
            <a:r>
              <a:rPr lang="en-US" dirty="0"/>
              <a:t>December 10, 2024</a:t>
            </a:r>
          </a:p>
        </p:txBody>
      </p:sp>
      <p:sp>
        <p:nvSpPr>
          <p:cNvPr id="12" name="Rectangle 11">
            <a:extLst>
              <a:ext uri="{FF2B5EF4-FFF2-40B4-BE49-F238E27FC236}">
                <a16:creationId xmlns:a16="http://schemas.microsoft.com/office/drawing/2014/main" id="{1BD7C2F0-73F0-C446-38B5-1D93D7EE58F1}"/>
              </a:ext>
            </a:extLst>
          </p:cNvPr>
          <p:cNvSpPr/>
          <p:nvPr/>
        </p:nvSpPr>
        <p:spPr>
          <a:xfrm>
            <a:off x="1418253" y="3713584"/>
            <a:ext cx="3946849" cy="11103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 “Old” Exclusion Amount</a:t>
            </a:r>
          </a:p>
          <a:p>
            <a:pPr algn="ctr"/>
            <a:r>
              <a:rPr lang="en-US" dirty="0"/>
              <a:t>$6,805,000</a:t>
            </a:r>
          </a:p>
        </p:txBody>
      </p:sp>
      <p:sp>
        <p:nvSpPr>
          <p:cNvPr id="13" name="Rectangle 12">
            <a:extLst>
              <a:ext uri="{FF2B5EF4-FFF2-40B4-BE49-F238E27FC236}">
                <a16:creationId xmlns:a16="http://schemas.microsoft.com/office/drawing/2014/main" id="{2E0B1316-9ED0-CAD4-4EE2-9A135E281C03}"/>
              </a:ext>
            </a:extLst>
          </p:cNvPr>
          <p:cNvSpPr/>
          <p:nvPr/>
        </p:nvSpPr>
        <p:spPr>
          <a:xfrm>
            <a:off x="1418253" y="2504882"/>
            <a:ext cx="3946849" cy="11103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 DSUE</a:t>
            </a:r>
          </a:p>
          <a:p>
            <a:pPr algn="ctr"/>
            <a:r>
              <a:rPr lang="en-US" dirty="0"/>
              <a:t>Full $13,610,000 (2024)</a:t>
            </a:r>
          </a:p>
        </p:txBody>
      </p:sp>
      <p:sp>
        <p:nvSpPr>
          <p:cNvPr id="14" name="Rectangle 13">
            <a:extLst>
              <a:ext uri="{FF2B5EF4-FFF2-40B4-BE49-F238E27FC236}">
                <a16:creationId xmlns:a16="http://schemas.microsoft.com/office/drawing/2014/main" id="{BFDFB238-5D55-7454-94E5-BB2AA46BCC82}"/>
              </a:ext>
            </a:extLst>
          </p:cNvPr>
          <p:cNvSpPr/>
          <p:nvPr/>
        </p:nvSpPr>
        <p:spPr>
          <a:xfrm>
            <a:off x="1418252" y="4922286"/>
            <a:ext cx="3946849" cy="11103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 TCJA “New” Exclusion Amount</a:t>
            </a:r>
          </a:p>
          <a:p>
            <a:pPr algn="ctr"/>
            <a:r>
              <a:rPr lang="en-US" dirty="0"/>
              <a:t>$6,805,000</a:t>
            </a:r>
          </a:p>
        </p:txBody>
      </p:sp>
      <p:sp>
        <p:nvSpPr>
          <p:cNvPr id="15" name="Arrow: Down 14">
            <a:extLst>
              <a:ext uri="{FF2B5EF4-FFF2-40B4-BE49-F238E27FC236}">
                <a16:creationId xmlns:a16="http://schemas.microsoft.com/office/drawing/2014/main" id="{B86D0509-9EB5-103F-CF3C-E5353D588CBE}"/>
              </a:ext>
            </a:extLst>
          </p:cNvPr>
          <p:cNvSpPr/>
          <p:nvPr/>
        </p:nvSpPr>
        <p:spPr>
          <a:xfrm flipH="1">
            <a:off x="860538" y="3396343"/>
            <a:ext cx="260465" cy="6344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3067EBD9-0822-2A78-630D-FC3FDCE62376}"/>
              </a:ext>
            </a:extLst>
          </p:cNvPr>
          <p:cNvSpPr/>
          <p:nvPr/>
        </p:nvSpPr>
        <p:spPr>
          <a:xfrm flipH="1">
            <a:off x="860537" y="4574798"/>
            <a:ext cx="260465" cy="6344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84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7B15-BD97-D2D6-7AAA-C91558C5EE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A9543B-C0EF-8247-6518-F51A830B3703}"/>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E3F31115-A3CE-81BD-FBFE-0A06F242EB01}"/>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3753E1A2-CABD-5E7C-4BD4-D934BF3C4661}"/>
              </a:ext>
            </a:extLst>
          </p:cNvPr>
          <p:cNvSpPr>
            <a:spLocks noGrp="1"/>
          </p:cNvSpPr>
          <p:nvPr>
            <p:ph type="body" sz="quarter" idx="17"/>
          </p:nvPr>
        </p:nvSpPr>
        <p:spPr>
          <a:xfrm>
            <a:off x="958269" y="2544792"/>
            <a:ext cx="7834573" cy="3260785"/>
          </a:xfrm>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techniques depend upon the goals and wealth of the Client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Identify Overall Goals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Estate Tax Savings</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Income Tax Savings</a:t>
            </a: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Asset Protection</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342900" indent="-342900" defTabSz="457200">
              <a:lnSpc>
                <a:spcPct val="100000"/>
              </a:lnSpc>
              <a:spcBef>
                <a:spcPts val="0"/>
              </a:spcBef>
              <a:buFont typeface="Arial" panose="020B0604020202020204" pitchFamily="34" charset="0"/>
              <a:buChar char="•"/>
              <a:defRPr/>
            </a:pPr>
            <a:r>
              <a:rPr lang="en-US" sz="1200" noProof="0" dirty="0">
                <a:solidFill>
                  <a:srgbClr val="002A3A"/>
                </a:solidFill>
                <a:latin typeface="Trebuchet MS" panose="020B0703020202090204" pitchFamily="34" charset="0"/>
              </a:rPr>
              <a:t>Overall net worth </a:t>
            </a:r>
          </a:p>
          <a:p>
            <a:pPr marL="342900" indent="-342900" defTabSz="457200">
              <a:lnSpc>
                <a:spcPct val="100000"/>
              </a:lnSpc>
              <a:spcBef>
                <a:spcPts val="0"/>
              </a:spcBef>
              <a:buFont typeface="Arial" panose="020B0604020202020204" pitchFamily="34" charset="0"/>
              <a:buChar char="•"/>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Wealth below $13 Million  </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Wealth between $13 Million and $28 Million</a:t>
            </a: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Wealth over $28 Million </a:t>
            </a: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11" name="Picture 10" descr="Documents and tablet on desk">
            <a:extLst>
              <a:ext uri="{FF2B5EF4-FFF2-40B4-BE49-F238E27FC236}">
                <a16:creationId xmlns:a16="http://schemas.microsoft.com/office/drawing/2014/main" id="{E1D82573-A8B5-1C46-08C0-7812DD9E6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245" y="2544792"/>
            <a:ext cx="2628416" cy="2090167"/>
          </a:xfrm>
          <a:prstGeom prst="rect">
            <a:avLst/>
          </a:prstGeom>
        </p:spPr>
      </p:pic>
    </p:spTree>
    <p:extLst>
      <p:ext uri="{BB962C8B-B14F-4D97-AF65-F5344CB8AC3E}">
        <p14:creationId xmlns:p14="http://schemas.microsoft.com/office/powerpoint/2010/main" val="120870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EFDAA-1DFD-A90D-FFAC-8E8E4A204B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93DE52-FC18-4B37-4A46-CCC0AF5FF134}"/>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F513B5A9-D64D-14C5-CB95-BE20EA409243}"/>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3375BF97-4859-362E-35FA-76D9698B186A}"/>
              </a:ext>
            </a:extLst>
          </p:cNvPr>
          <p:cNvSpPr>
            <a:spLocks noGrp="1"/>
          </p:cNvSpPr>
          <p:nvPr>
            <p:ph type="body" sz="quarter" idx="17"/>
          </p:nvPr>
        </p:nvSpPr>
        <p:spPr>
          <a:xfrm>
            <a:off x="958269" y="2544796"/>
            <a:ext cx="7834573" cy="3063333"/>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for clients with wealth below the lifetime exclusion </a:t>
            </a:r>
          </a:p>
          <a:p>
            <a:pPr marR="0" lvl="0" algn="l" defTabSz="457200" rtl="0" eaLnBrk="1" fontAlgn="auto" latinLnBrk="0" hangingPunct="1">
              <a:lnSpc>
                <a:spcPct val="100000"/>
              </a:lnSpc>
              <a:spcBef>
                <a:spcPts val="0"/>
              </a:spcBef>
              <a:spcAft>
                <a:spcPts val="0"/>
              </a:spcAft>
              <a:buClrTx/>
              <a:buSzTx/>
              <a:tabLst/>
              <a:defRPr/>
            </a:pPr>
            <a:r>
              <a:rPr lang="en-US" sz="1200" dirty="0">
                <a:solidFill>
                  <a:srgbClr val="002A3A"/>
                </a:solidFill>
                <a:latin typeface="Trebuchet MS" panose="020B0703020202090204" pitchFamily="34" charset="0"/>
              </a:rPr>
              <a:t> </a:t>
            </a: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Portability Election to Claim DSUE </a:t>
            </a:r>
          </a:p>
          <a:p>
            <a:pPr lvl="1" indent="0" defTabSz="457200">
              <a:lnSpc>
                <a:spcPct val="100000"/>
              </a:lnSpc>
              <a:spcBef>
                <a:spcPts val="0"/>
              </a:spcBef>
              <a:buNone/>
              <a:defRPr/>
            </a:pPr>
            <a:endParaRPr lang="en-US" sz="1200" b="1"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IRS REV. PROC. 2022-32: Extended timeframe to file portability elections for non-taxable estates </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The election must be made on or before the fifth annual anniversary of the decedent’s death</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Review your estates that occurred within the last five years to re-evaluate whether it makes sense to file estate tax returns to claim the DSUE </a:t>
            </a: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00000"/>
              </a:lnSpc>
              <a:spcBef>
                <a:spcPts val="0"/>
              </a:spcBef>
              <a:buNone/>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10" name="Picture 9" descr="Stacks of coins with a house and a sign on them  Description automatically generated">
            <a:extLst>
              <a:ext uri="{FF2B5EF4-FFF2-40B4-BE49-F238E27FC236}">
                <a16:creationId xmlns:a16="http://schemas.microsoft.com/office/drawing/2014/main" id="{A2F0CA6D-DB4D-2073-D7C3-64216349B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286" y="1825847"/>
            <a:ext cx="2565238" cy="1282619"/>
          </a:xfrm>
          <a:prstGeom prst="rect">
            <a:avLst/>
          </a:prstGeom>
          <a:effectLst>
            <a:outerShdw blurRad="50800" dist="38100" dir="5400000" algn="t" rotWithShape="0">
              <a:prstClr val="black">
                <a:alpha val="40000"/>
              </a:prstClr>
            </a:outerShdw>
            <a:softEdge rad="31750"/>
          </a:effectLst>
        </p:spPr>
      </p:pic>
    </p:spTree>
    <p:extLst>
      <p:ext uri="{BB962C8B-B14F-4D97-AF65-F5344CB8AC3E}">
        <p14:creationId xmlns:p14="http://schemas.microsoft.com/office/powerpoint/2010/main" val="316906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2E4F-301B-9912-3632-0F70E68DA1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C2119C-7319-6112-E4F1-E463A9122EE0}"/>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3FFA9533-371B-1D97-C238-BF61B684BB2F}"/>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D1EF1480-6700-4E62-4765-96240510334E}"/>
              </a:ext>
            </a:extLst>
          </p:cNvPr>
          <p:cNvSpPr>
            <a:spLocks noGrp="1"/>
          </p:cNvSpPr>
          <p:nvPr>
            <p:ph type="body" sz="quarter" idx="17"/>
          </p:nvPr>
        </p:nvSpPr>
        <p:spPr>
          <a:xfrm>
            <a:off x="1147313" y="2544796"/>
            <a:ext cx="7645529" cy="3838751"/>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for clients with wealth below the lifetime exclusion  </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No Portability for NYS</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Review titling of assets to fully utilize NYS lifetime exclusion amount to plan for the death of either spouse</a:t>
            </a:r>
          </a:p>
          <a:p>
            <a:pPr marL="13144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NYS Estate Tax Planning wills or revocable trust plans </a:t>
            </a:r>
          </a:p>
          <a:p>
            <a:pPr marR="0" lvl="2" indent="0" algn="l" defTabSz="457200" rtl="0" eaLnBrk="1" fontAlgn="auto"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lvl="1"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Focus on Income Tax Planning</a:t>
            </a:r>
          </a:p>
          <a:p>
            <a:pPr marL="857250" lvl="1"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E</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state tax is unlikely </a:t>
            </a:r>
          </a:p>
          <a:p>
            <a:pPr marL="1314450" lvl="2"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Retain assets instead of gifting </a:t>
            </a:r>
          </a:p>
          <a:p>
            <a:pPr marL="1314450" lvl="2"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Capture income tax </a:t>
            </a:r>
            <a:r>
              <a:rPr lang="en-US" sz="1200" dirty="0">
                <a:solidFill>
                  <a:srgbClr val="002A3A"/>
                </a:solidFill>
                <a:latin typeface="Trebuchet MS" panose="020B0703020202090204" pitchFamily="34" charset="0"/>
              </a:rPr>
              <a:t>basis “s</a:t>
            </a:r>
            <a:r>
              <a:rPr kumimoji="0" lang="en-US" sz="1200" b="0" i="0" u="none" strike="noStrike" kern="1200" cap="none" spc="0" normalizeH="0" baseline="0" noProof="0" dirty="0" err="1">
                <a:ln>
                  <a:noFill/>
                </a:ln>
                <a:solidFill>
                  <a:srgbClr val="002A3A"/>
                </a:solidFill>
                <a:effectLst/>
                <a:uLnTx/>
                <a:uFillTx/>
                <a:latin typeface="Trebuchet MS" panose="020B0703020202090204" pitchFamily="34" charset="0"/>
                <a:ea typeface="+mn-ea"/>
                <a:cs typeface="+mn-cs"/>
              </a:rPr>
              <a:t>tep</a:t>
            </a: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-up” for beneficiaries</a:t>
            </a:r>
          </a:p>
          <a:p>
            <a:pPr marL="1314450" lvl="2" indent="-171450" defTabSz="457200">
              <a:lnSpc>
                <a:spcPct val="100000"/>
              </a:lnSpc>
              <a:spcBef>
                <a:spcPts val="0"/>
              </a:spcBef>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8572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Focus may be on non-tax driven goals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Asset Protection </a:t>
            </a:r>
          </a:p>
          <a:p>
            <a:pPr lvl="2" indent="0" defTabSz="457200">
              <a:lnSpc>
                <a:spcPct val="100000"/>
              </a:lnSpc>
              <a:spcBef>
                <a:spcPts val="0"/>
              </a:spcBef>
              <a:buNone/>
              <a:defRPr/>
            </a:pPr>
            <a:endPar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771650" lvl="3"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Medical debt    </a:t>
            </a:r>
          </a:p>
          <a:p>
            <a:pPr marL="1771650" lvl="3"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Creditors </a:t>
            </a:r>
          </a:p>
          <a:p>
            <a:pPr marL="1771650" lvl="3" indent="-171450" defTabSz="457200">
              <a:lnSpc>
                <a:spcPct val="100000"/>
              </a:lnSpc>
              <a:spcBef>
                <a:spcPts val="0"/>
              </a:spcBef>
              <a:defRPr/>
            </a:pPr>
            <a:r>
              <a:rPr kumimoji="0" lang="en-US" sz="1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rPr>
              <a:t>Probate avoidance</a:t>
            </a: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sp>
        <p:nvSpPr>
          <p:cNvPr id="11" name="Arc 10">
            <a:extLst>
              <a:ext uri="{FF2B5EF4-FFF2-40B4-BE49-F238E27FC236}">
                <a16:creationId xmlns:a16="http://schemas.microsoft.com/office/drawing/2014/main" id="{DDA37C9F-5611-1B8D-3A97-259E75311A80}"/>
              </a:ext>
            </a:extLst>
          </p:cNvPr>
          <p:cNvSpPr/>
          <p:nvPr/>
        </p:nvSpPr>
        <p:spPr>
          <a:xfrm>
            <a:off x="-1847089" y="4619450"/>
            <a:ext cx="4059937" cy="3838751"/>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98625ED5-A65E-157E-4774-0E067512AF5E}"/>
              </a:ext>
            </a:extLst>
          </p:cNvPr>
          <p:cNvSpPr/>
          <p:nvPr/>
        </p:nvSpPr>
        <p:spPr>
          <a:xfrm rot="12019919">
            <a:off x="7855278" y="-995495"/>
            <a:ext cx="4059937" cy="3838751"/>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DFD0EA8F-D9BC-81AB-CE93-EC7940F75BC9}"/>
              </a:ext>
            </a:extLst>
          </p:cNvPr>
          <p:cNvSpPr/>
          <p:nvPr/>
        </p:nvSpPr>
        <p:spPr>
          <a:xfrm rot="15832141">
            <a:off x="7329799" y="4619448"/>
            <a:ext cx="4059937" cy="3838751"/>
          </a:xfrm>
          <a:prstGeom prst="arc">
            <a:avLst/>
          </a:prstGeom>
          <a:ln>
            <a:solidFill>
              <a:srgbClr val="EFEADE"/>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3441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526F-E174-B84D-1790-51CA8A1D2E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5103D8-7603-8CB2-CBE7-5BA46F5B25FD}"/>
              </a:ext>
            </a:extLst>
          </p:cNvPr>
          <p:cNvSpPr>
            <a:spLocks noGrp="1"/>
          </p:cNvSpPr>
          <p:nvPr>
            <p:ph type="body" sz="quarter" idx="10"/>
          </p:nvPr>
        </p:nvSpPr>
        <p:spPr>
          <a:xfrm>
            <a:off x="990771" y="1249871"/>
            <a:ext cx="8470470" cy="480131"/>
          </a:xfrm>
        </p:spPr>
        <p:txBody>
          <a:bodyPr/>
          <a:lstStyle/>
          <a:p>
            <a:r>
              <a:rPr lang="en-US" dirty="0"/>
              <a:t>GIFT/ESTATE TAX OVERVIEW</a:t>
            </a:r>
          </a:p>
        </p:txBody>
      </p:sp>
      <p:sp>
        <p:nvSpPr>
          <p:cNvPr id="3" name="Text Placeholder 2">
            <a:extLst>
              <a:ext uri="{FF2B5EF4-FFF2-40B4-BE49-F238E27FC236}">
                <a16:creationId xmlns:a16="http://schemas.microsoft.com/office/drawing/2014/main" id="{604341BA-DF04-00DD-4BBA-EFA0CEFCBD6E}"/>
              </a:ext>
            </a:extLst>
          </p:cNvPr>
          <p:cNvSpPr>
            <a:spLocks noGrp="1"/>
          </p:cNvSpPr>
          <p:nvPr>
            <p:ph type="body" sz="quarter" idx="11"/>
          </p:nvPr>
        </p:nvSpPr>
        <p:spPr>
          <a:xfrm>
            <a:off x="958269" y="2029037"/>
            <a:ext cx="5069307" cy="360480"/>
          </a:xfrm>
        </p:spPr>
        <p:txBody>
          <a:bodyPr/>
          <a:lstStyle/>
          <a:p>
            <a:r>
              <a:rPr lang="en-US" dirty="0"/>
              <a:t>GENERAL PLANNING CONSIDERATIONS </a:t>
            </a:r>
          </a:p>
        </p:txBody>
      </p:sp>
      <p:sp>
        <p:nvSpPr>
          <p:cNvPr id="4" name="Text Placeholder 3">
            <a:extLst>
              <a:ext uri="{FF2B5EF4-FFF2-40B4-BE49-F238E27FC236}">
                <a16:creationId xmlns:a16="http://schemas.microsoft.com/office/drawing/2014/main" id="{B7B355CB-F049-D570-790C-6E9C344A3888}"/>
              </a:ext>
            </a:extLst>
          </p:cNvPr>
          <p:cNvSpPr>
            <a:spLocks noGrp="1"/>
          </p:cNvSpPr>
          <p:nvPr>
            <p:ph type="body" sz="quarter" idx="17"/>
          </p:nvPr>
        </p:nvSpPr>
        <p:spPr>
          <a:xfrm>
            <a:off x="958269" y="2536170"/>
            <a:ext cx="7834573" cy="3485068"/>
          </a:xfrm>
        </p:spPr>
        <p:txBody>
          <a:bodyPr>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A3A"/>
                </a:solidFill>
                <a:latin typeface="Trebuchet MS" panose="020B0703020202090204" pitchFamily="34" charset="0"/>
              </a:rPr>
              <a:t>Planning for clients with wealth below the lifetime exclusion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2A3A"/>
              </a:solidFill>
              <a:latin typeface="Trebuchet MS" panose="020B0703020202090204" pitchFamily="34" charset="0"/>
            </a:endParaRPr>
          </a:p>
          <a:p>
            <a:pPr marL="857250" lvl="1" indent="-171450" defTabSz="457200">
              <a:lnSpc>
                <a:spcPct val="100000"/>
              </a:lnSpc>
              <a:spcBef>
                <a:spcPts val="0"/>
              </a:spcBef>
              <a:defRPr/>
            </a:pPr>
            <a:r>
              <a:rPr lang="en-US" sz="1200" dirty="0">
                <a:solidFill>
                  <a:srgbClr val="002A3A"/>
                </a:solidFill>
                <a:latin typeface="Trebuchet MS" panose="020B0703020202090204" pitchFamily="34" charset="0"/>
              </a:rPr>
              <a:t>Planning Ideas </a:t>
            </a:r>
          </a:p>
          <a:p>
            <a:pPr lvl="1"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Revocable trusts </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Keep affairs private by avoiding the probate process</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Passing the income tax step-up in basis to beneficiaries </a:t>
            </a:r>
          </a:p>
          <a:p>
            <a:pPr lvl="3" indent="0" defTabSz="457200">
              <a:lnSpc>
                <a:spcPct val="100000"/>
              </a:lnSpc>
              <a:spcBef>
                <a:spcPts val="0"/>
              </a:spcBef>
              <a:buNone/>
              <a:defRPr/>
            </a:pPr>
            <a:endParaRPr lang="en-US" sz="1200" dirty="0">
              <a:solidFill>
                <a:srgbClr val="002A3A"/>
              </a:solidFill>
              <a:latin typeface="Trebuchet MS" panose="020B0703020202090204" pitchFamily="34" charset="0"/>
            </a:endParaRPr>
          </a:p>
          <a:p>
            <a:pPr marL="1314450" lvl="2" indent="-171450" defTabSz="457200">
              <a:lnSpc>
                <a:spcPct val="100000"/>
              </a:lnSpc>
              <a:spcBef>
                <a:spcPts val="0"/>
              </a:spcBef>
              <a:defRPr/>
            </a:pPr>
            <a:r>
              <a:rPr lang="en-US" sz="1200" dirty="0">
                <a:solidFill>
                  <a:srgbClr val="002A3A"/>
                </a:solidFill>
                <a:latin typeface="Trebuchet MS" panose="020B0703020202090204" pitchFamily="34" charset="0"/>
              </a:rPr>
              <a:t>Irrevocable Trusts structured to be included in Gross estate (retaining powers of appointment)</a:t>
            </a:r>
          </a:p>
          <a:p>
            <a:pPr marL="1314450" lvl="2"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Provides creditor protection </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Achieves Income tax Saving Goals</a:t>
            </a:r>
          </a:p>
          <a:p>
            <a:pPr marL="1771650" lvl="3" indent="-171450" defTabSz="457200">
              <a:lnSpc>
                <a:spcPct val="100000"/>
              </a:lnSpc>
              <a:spcBef>
                <a:spcPts val="0"/>
              </a:spcBef>
              <a:defRPr/>
            </a:pPr>
            <a:r>
              <a:rPr lang="en-US" sz="1200" dirty="0">
                <a:solidFill>
                  <a:srgbClr val="002A3A"/>
                </a:solidFill>
                <a:latin typeface="Trebuchet MS" panose="020B0703020202090204" pitchFamily="34" charset="0"/>
              </a:rPr>
              <a:t>Passes the income tax basis “step-up” to beneficiaries </a:t>
            </a:r>
          </a:p>
          <a:p>
            <a:pPr marL="1771650" lvl="3" indent="-171450" defTabSz="457200">
              <a:lnSpc>
                <a:spcPct val="100000"/>
              </a:lnSpc>
              <a:spcBef>
                <a:spcPts val="0"/>
              </a:spcBef>
              <a:defRPr/>
            </a:pPr>
            <a:endParaRPr lang="en-US" sz="1200" dirty="0">
              <a:solidFill>
                <a:srgbClr val="002A3A"/>
              </a:solidFill>
              <a:latin typeface="Trebuchet MS" panose="020B0703020202090204" pitchFamily="34" charset="0"/>
            </a:endParaRPr>
          </a:p>
          <a:p>
            <a:pPr marL="1314450" lvl="2" indent="-171450" defTabSz="457200">
              <a:lnSpc>
                <a:spcPct val="150000"/>
              </a:lnSpc>
              <a:spcBef>
                <a:spcPts val="0"/>
              </a:spcBef>
              <a:defRPr/>
            </a:pPr>
            <a:endParaRPr lang="en-US" sz="3200" dirty="0">
              <a:solidFill>
                <a:srgbClr val="002A3A"/>
              </a:solidFill>
              <a:latin typeface="Trebuchet MS" panose="020B0703020202090204" pitchFamily="34" charset="0"/>
            </a:endParaRPr>
          </a:p>
          <a:p>
            <a:pPr lvl="2" indent="0" defTabSz="457200">
              <a:lnSpc>
                <a:spcPct val="150000"/>
              </a:lnSpc>
              <a:spcBef>
                <a:spcPts val="0"/>
              </a:spcBef>
              <a:buNone/>
              <a:defRPr/>
            </a:pPr>
            <a:endParaRPr kumimoji="0" lang="en-US" sz="320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marL="1314450" lvl="2" indent="-171450" defTabSz="457200">
              <a:lnSpc>
                <a:spcPct val="150000"/>
              </a:lnSpc>
              <a:spcBef>
                <a:spcPts val="0"/>
              </a:spcBef>
              <a:defRPr/>
            </a:pPr>
            <a:endParaRPr kumimoji="0" lang="en-US" sz="28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pPr lvl="1" indent="0" defTabSz="457200">
              <a:lnSpc>
                <a:spcPct val="150000"/>
              </a:lnSpc>
              <a:spcBef>
                <a:spcPts val="0"/>
              </a:spcBef>
              <a:buNone/>
              <a:defRPr/>
            </a:pPr>
            <a:endParaRPr kumimoji="0" lang="en-US" sz="3200" b="0" i="0" u="none" strike="noStrike" kern="1200" cap="none" spc="0" normalizeH="0" baseline="0" noProof="0" dirty="0">
              <a:ln>
                <a:noFill/>
              </a:ln>
              <a:solidFill>
                <a:srgbClr val="002A3A"/>
              </a:solidFill>
              <a:effectLst/>
              <a:uLnTx/>
              <a:uFillTx/>
              <a:latin typeface="Trebuchet MS" panose="020B0703020202090204" pitchFamily="34" charset="0"/>
              <a:ea typeface="+mn-ea"/>
              <a:cs typeface="+mn-cs"/>
            </a:endParaRPr>
          </a:p>
          <a:p>
            <a:endParaRPr lang="en-US" dirty="0"/>
          </a:p>
        </p:txBody>
      </p:sp>
      <p:pic>
        <p:nvPicPr>
          <p:cNvPr id="11" name="Picture 10" descr="A alarm clock on a desk  Description automatically generated">
            <a:extLst>
              <a:ext uri="{FF2B5EF4-FFF2-40B4-BE49-F238E27FC236}">
                <a16:creationId xmlns:a16="http://schemas.microsoft.com/office/drawing/2014/main" id="{48D2A416-8FEE-4209-7610-94D9DFA33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282" y="1730002"/>
            <a:ext cx="2553582" cy="1385277"/>
          </a:xfrm>
          <a:prstGeom prst="rect">
            <a:avLst/>
          </a:prstGeom>
          <a:effectLst/>
        </p:spPr>
      </p:pic>
    </p:spTree>
    <p:extLst>
      <p:ext uri="{BB962C8B-B14F-4D97-AF65-F5344CB8AC3E}">
        <p14:creationId xmlns:p14="http://schemas.microsoft.com/office/powerpoint/2010/main" val="391402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4928</Words>
  <Application>Microsoft Office PowerPoint</Application>
  <PresentationFormat>Widescreen</PresentationFormat>
  <Paragraphs>801</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Tahoma</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Jones</dc:creator>
  <cp:lastModifiedBy>Diana Barlow</cp:lastModifiedBy>
  <cp:revision>113</cp:revision>
  <cp:lastPrinted>2024-12-06T20:52:46Z</cp:lastPrinted>
  <dcterms:created xsi:type="dcterms:W3CDTF">2024-11-25T14:25:37Z</dcterms:created>
  <dcterms:modified xsi:type="dcterms:W3CDTF">2024-12-09T16:58:25Z</dcterms:modified>
</cp:coreProperties>
</file>