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2"/>
  </p:sldMasterIdLst>
  <p:notesMasterIdLst>
    <p:notesMasterId r:id="rId25"/>
  </p:notesMasterIdLst>
  <p:handoutMasterIdLst>
    <p:handoutMasterId r:id="rId26"/>
  </p:handoutMasterIdLst>
  <p:sldIdLst>
    <p:sldId id="256" r:id="rId3"/>
    <p:sldId id="274" r:id="rId4"/>
    <p:sldId id="275" r:id="rId5"/>
    <p:sldId id="261" r:id="rId6"/>
    <p:sldId id="262" r:id="rId7"/>
    <p:sldId id="263" r:id="rId8"/>
    <p:sldId id="276" r:id="rId9"/>
    <p:sldId id="287" r:id="rId10"/>
    <p:sldId id="277" r:id="rId11"/>
    <p:sldId id="278" r:id="rId12"/>
    <p:sldId id="279" r:id="rId13"/>
    <p:sldId id="280" r:id="rId14"/>
    <p:sldId id="281" r:id="rId15"/>
    <p:sldId id="282" r:id="rId16"/>
    <p:sldId id="288" r:id="rId17"/>
    <p:sldId id="289" r:id="rId18"/>
    <p:sldId id="283" r:id="rId19"/>
    <p:sldId id="284" r:id="rId20"/>
    <p:sldId id="285" r:id="rId21"/>
    <p:sldId id="286" r:id="rId22"/>
    <p:sldId id="272" r:id="rId23"/>
    <p:sldId id="258" r:id="rId24"/>
  </p:sldIdLst>
  <p:sldSz cx="9144000" cy="6858000" type="screen4x3"/>
  <p:notesSz cx="7010400" cy="9296400"/>
  <p:embeddedFontLst>
    <p:embeddedFont>
      <p:font typeface="Arial Narrow" panose="020B0606020202030204" pitchFamily="34" charset="0"/>
      <p:regular r:id="rId27"/>
      <p:bold r:id="rId28"/>
      <p:italic r:id="rId29"/>
      <p:boldItalic r:id="rId30"/>
    </p:embeddedFont>
    <p:embeddedFont>
      <p:font typeface="Baskerville Old Face" panose="02020602080505020303" pitchFamily="18" charset="0"/>
      <p:regular r:id="rId31"/>
    </p:embeddedFont>
    <p:embeddedFont>
      <p:font typeface="Cambria Math" panose="02040503050406030204" pitchFamily="18" charset="0"/>
      <p:regular r:id="rId32"/>
    </p:embeddedFont>
    <p:embeddedFont>
      <p:font typeface="EngraversGothic BT" panose="020B0507020203020204"/>
      <p:regular r:id="rId33"/>
    </p:embeddedFont>
    <p:embeddedFont>
      <p:font typeface="Palatino Linotype" panose="02040502050505030304" pitchFamily="18" charset="0"/>
      <p:regular r:id="rId34"/>
      <p:bold r:id="rId35"/>
      <p:italic r:id="rId36"/>
      <p:boldItalic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2" d="100"/>
          <a:sy n="82" d="100"/>
        </p:scale>
        <p:origin x="1502" y="72"/>
      </p:cViewPr>
      <p:guideLst>
        <p:guide orient="horz" pos="2160"/>
        <p:guide pos="2880"/>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D76C86-688E-33C6-82A8-EF1ED8B0F23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797772-9ED7-70A1-E589-76BFAAC6D99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57E13F-5A45-47F6-B4BB-BD7EE9CDB8DD}" type="datetimeFigureOut">
              <a:rPr lang="en-US" smtClean="0"/>
              <a:t>9/18/2024</a:t>
            </a:fld>
            <a:endParaRPr lang="en-US"/>
          </a:p>
        </p:txBody>
      </p:sp>
      <p:sp>
        <p:nvSpPr>
          <p:cNvPr id="4" name="Footer Placeholder 3">
            <a:extLst>
              <a:ext uri="{FF2B5EF4-FFF2-40B4-BE49-F238E27FC236}">
                <a16:creationId xmlns:a16="http://schemas.microsoft.com/office/drawing/2014/main" id="{7A48F647-6239-5A18-C0D8-CE0593F173D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27A30B-20CD-F491-4521-4B4A329D9B3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72B44F2-D38F-4F0C-A1B3-98BD22AA6E94}" type="slidenum">
              <a:rPr lang="en-US" smtClean="0"/>
              <a:t>‹#›</a:t>
            </a:fld>
            <a:endParaRPr lang="en-US"/>
          </a:p>
        </p:txBody>
      </p:sp>
    </p:spTree>
    <p:extLst>
      <p:ext uri="{BB962C8B-B14F-4D97-AF65-F5344CB8AC3E}">
        <p14:creationId xmlns:p14="http://schemas.microsoft.com/office/powerpoint/2010/main" val="422047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A800A0B-0848-4A21-A2C1-42BEF1E6CF33}" type="datetimeFigureOut">
              <a:rPr lang="en-US" smtClean="0"/>
              <a:t>9/18/2024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4857F2F-52F0-4D03-9C57-FFCAB8C84B32}" type="slidenum">
              <a:rPr lang="en-US" smtClean="0"/>
              <a:t>‹#›</a:t>
            </a:fld>
            <a:endParaRPr lang="en-US"/>
          </a:p>
        </p:txBody>
      </p:sp>
    </p:spTree>
    <p:extLst>
      <p:ext uri="{BB962C8B-B14F-4D97-AF65-F5344CB8AC3E}">
        <p14:creationId xmlns:p14="http://schemas.microsoft.com/office/powerpoint/2010/main" val="288202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a:t>
            </a:fld>
            <a:endParaRPr lang="en-US"/>
          </a:p>
        </p:txBody>
      </p:sp>
    </p:spTree>
    <p:extLst>
      <p:ext uri="{BB962C8B-B14F-4D97-AF65-F5344CB8AC3E}">
        <p14:creationId xmlns:p14="http://schemas.microsoft.com/office/powerpoint/2010/main" val="373120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10</a:t>
            </a:fld>
            <a:endParaRPr lang="en-US"/>
          </a:p>
        </p:txBody>
      </p:sp>
    </p:spTree>
    <p:extLst>
      <p:ext uri="{BB962C8B-B14F-4D97-AF65-F5344CB8AC3E}">
        <p14:creationId xmlns:p14="http://schemas.microsoft.com/office/powerpoint/2010/main" val="303575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11</a:t>
            </a:fld>
            <a:endParaRPr lang="en-US"/>
          </a:p>
        </p:txBody>
      </p:sp>
    </p:spTree>
    <p:extLst>
      <p:ext uri="{BB962C8B-B14F-4D97-AF65-F5344CB8AC3E}">
        <p14:creationId xmlns:p14="http://schemas.microsoft.com/office/powerpoint/2010/main" val="202349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12</a:t>
            </a:fld>
            <a:endParaRPr lang="en-US"/>
          </a:p>
        </p:txBody>
      </p:sp>
    </p:spTree>
    <p:extLst>
      <p:ext uri="{BB962C8B-B14F-4D97-AF65-F5344CB8AC3E}">
        <p14:creationId xmlns:p14="http://schemas.microsoft.com/office/powerpoint/2010/main" val="417248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13</a:t>
            </a:fld>
            <a:endParaRPr lang="en-US"/>
          </a:p>
        </p:txBody>
      </p:sp>
    </p:spTree>
    <p:extLst>
      <p:ext uri="{BB962C8B-B14F-4D97-AF65-F5344CB8AC3E}">
        <p14:creationId xmlns:p14="http://schemas.microsoft.com/office/powerpoint/2010/main" val="1385247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14</a:t>
            </a:fld>
            <a:endParaRPr lang="en-US"/>
          </a:p>
        </p:txBody>
      </p:sp>
    </p:spTree>
    <p:extLst>
      <p:ext uri="{BB962C8B-B14F-4D97-AF65-F5344CB8AC3E}">
        <p14:creationId xmlns:p14="http://schemas.microsoft.com/office/powerpoint/2010/main" val="377882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15</a:t>
            </a:fld>
            <a:endParaRPr lang="en-US"/>
          </a:p>
        </p:txBody>
      </p:sp>
    </p:spTree>
    <p:extLst>
      <p:ext uri="{BB962C8B-B14F-4D97-AF65-F5344CB8AC3E}">
        <p14:creationId xmlns:p14="http://schemas.microsoft.com/office/powerpoint/2010/main" val="355911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16</a:t>
            </a:fld>
            <a:endParaRPr lang="en-US"/>
          </a:p>
        </p:txBody>
      </p:sp>
    </p:spTree>
    <p:extLst>
      <p:ext uri="{BB962C8B-B14F-4D97-AF65-F5344CB8AC3E}">
        <p14:creationId xmlns:p14="http://schemas.microsoft.com/office/powerpoint/2010/main" val="258566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17</a:t>
            </a:fld>
            <a:endParaRPr lang="en-US"/>
          </a:p>
        </p:txBody>
      </p:sp>
    </p:spTree>
    <p:extLst>
      <p:ext uri="{BB962C8B-B14F-4D97-AF65-F5344CB8AC3E}">
        <p14:creationId xmlns:p14="http://schemas.microsoft.com/office/powerpoint/2010/main" val="1582344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18</a:t>
            </a:fld>
            <a:endParaRPr lang="en-US"/>
          </a:p>
        </p:txBody>
      </p:sp>
    </p:spTree>
    <p:extLst>
      <p:ext uri="{BB962C8B-B14F-4D97-AF65-F5344CB8AC3E}">
        <p14:creationId xmlns:p14="http://schemas.microsoft.com/office/powerpoint/2010/main" val="843902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19</a:t>
            </a:fld>
            <a:endParaRPr lang="en-US"/>
          </a:p>
        </p:txBody>
      </p:sp>
    </p:spTree>
    <p:extLst>
      <p:ext uri="{BB962C8B-B14F-4D97-AF65-F5344CB8AC3E}">
        <p14:creationId xmlns:p14="http://schemas.microsoft.com/office/powerpoint/2010/main" val="258065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2</a:t>
            </a:fld>
            <a:endParaRPr lang="en-US"/>
          </a:p>
        </p:txBody>
      </p:sp>
    </p:spTree>
    <p:extLst>
      <p:ext uri="{BB962C8B-B14F-4D97-AF65-F5344CB8AC3E}">
        <p14:creationId xmlns:p14="http://schemas.microsoft.com/office/powerpoint/2010/main" val="1483643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20</a:t>
            </a:fld>
            <a:endParaRPr lang="en-US"/>
          </a:p>
        </p:txBody>
      </p:sp>
    </p:spTree>
    <p:extLst>
      <p:ext uri="{BB962C8B-B14F-4D97-AF65-F5344CB8AC3E}">
        <p14:creationId xmlns:p14="http://schemas.microsoft.com/office/powerpoint/2010/main" val="56168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21</a:t>
            </a:fld>
            <a:endParaRPr lang="en-US"/>
          </a:p>
        </p:txBody>
      </p:sp>
    </p:spTree>
    <p:extLst>
      <p:ext uri="{BB962C8B-B14F-4D97-AF65-F5344CB8AC3E}">
        <p14:creationId xmlns:p14="http://schemas.microsoft.com/office/powerpoint/2010/main" val="142193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22</a:t>
            </a:fld>
            <a:endParaRPr lang="en-US"/>
          </a:p>
        </p:txBody>
      </p:sp>
    </p:spTree>
    <p:extLst>
      <p:ext uri="{BB962C8B-B14F-4D97-AF65-F5344CB8AC3E}">
        <p14:creationId xmlns:p14="http://schemas.microsoft.com/office/powerpoint/2010/main" val="88066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3</a:t>
            </a:fld>
            <a:endParaRPr lang="en-US"/>
          </a:p>
        </p:txBody>
      </p:sp>
    </p:spTree>
    <p:extLst>
      <p:ext uri="{BB962C8B-B14F-4D97-AF65-F5344CB8AC3E}">
        <p14:creationId xmlns:p14="http://schemas.microsoft.com/office/powerpoint/2010/main" val="199738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4</a:t>
            </a:fld>
            <a:endParaRPr lang="en-US"/>
          </a:p>
        </p:txBody>
      </p:sp>
    </p:spTree>
    <p:extLst>
      <p:ext uri="{BB962C8B-B14F-4D97-AF65-F5344CB8AC3E}">
        <p14:creationId xmlns:p14="http://schemas.microsoft.com/office/powerpoint/2010/main" val="77610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5</a:t>
            </a:fld>
            <a:endParaRPr lang="en-US"/>
          </a:p>
        </p:txBody>
      </p:sp>
    </p:spTree>
    <p:extLst>
      <p:ext uri="{BB962C8B-B14F-4D97-AF65-F5344CB8AC3E}">
        <p14:creationId xmlns:p14="http://schemas.microsoft.com/office/powerpoint/2010/main" val="400540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6</a:t>
            </a:fld>
            <a:endParaRPr lang="en-US"/>
          </a:p>
        </p:txBody>
      </p:sp>
    </p:spTree>
    <p:extLst>
      <p:ext uri="{BB962C8B-B14F-4D97-AF65-F5344CB8AC3E}">
        <p14:creationId xmlns:p14="http://schemas.microsoft.com/office/powerpoint/2010/main" val="85878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7</a:t>
            </a:fld>
            <a:endParaRPr lang="en-US"/>
          </a:p>
        </p:txBody>
      </p:sp>
    </p:spTree>
    <p:extLst>
      <p:ext uri="{BB962C8B-B14F-4D97-AF65-F5344CB8AC3E}">
        <p14:creationId xmlns:p14="http://schemas.microsoft.com/office/powerpoint/2010/main" val="117149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8</a:t>
            </a:fld>
            <a:endParaRPr lang="en-US"/>
          </a:p>
        </p:txBody>
      </p:sp>
    </p:spTree>
    <p:extLst>
      <p:ext uri="{BB962C8B-B14F-4D97-AF65-F5344CB8AC3E}">
        <p14:creationId xmlns:p14="http://schemas.microsoft.com/office/powerpoint/2010/main" val="81627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57F2F-52F0-4D03-9C57-FFCAB8C84B32}" type="slidenum">
              <a:rPr lang="en-US" smtClean="0"/>
              <a:t>9</a:t>
            </a:fld>
            <a:endParaRPr lang="en-US"/>
          </a:p>
        </p:txBody>
      </p:sp>
    </p:spTree>
    <p:extLst>
      <p:ext uri="{BB962C8B-B14F-4D97-AF65-F5344CB8AC3E}">
        <p14:creationId xmlns:p14="http://schemas.microsoft.com/office/powerpoint/2010/main" val="2245200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32004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937760" y="1905000"/>
            <a:ext cx="4206240" cy="2286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347930" y="1229260"/>
            <a:ext cx="5715000" cy="646331"/>
          </a:xfrm>
          <a:prstGeom prst="rect">
            <a:avLst/>
          </a:prstGeom>
          <a:noFill/>
        </p:spPr>
        <p:txBody>
          <a:bodyPr wrap="square" rtlCol="0">
            <a:spAutoFit/>
          </a:bodyPr>
          <a:lstStyle/>
          <a:p>
            <a:r>
              <a:rPr lang="en-US" sz="3500" b="0" kern="3000" spc="100" baseline="0">
                <a:solidFill>
                  <a:schemeClr val="bg1"/>
                </a:solidFill>
                <a:latin typeface="Baskerville Old Face" panose="02020602080505020303" pitchFamily="18" charset="0"/>
              </a:rPr>
              <a:t>H</a:t>
            </a:r>
            <a:r>
              <a:rPr lang="en-US" sz="3500" b="0" kern="3000" spc="200" baseline="0">
                <a:solidFill>
                  <a:schemeClr val="bg1"/>
                </a:solidFill>
                <a:latin typeface="Baskerville Old Face" panose="02020602080505020303" pitchFamily="18" charset="0"/>
              </a:rPr>
              <a:t>arte</a:t>
            </a:r>
            <a:r>
              <a:rPr lang="en-US" sz="3500" b="0" kern="3000" spc="100" baseline="0">
                <a:solidFill>
                  <a:schemeClr val="bg1"/>
                </a:solidFill>
                <a:latin typeface="Baskerville Old Face" panose="02020602080505020303" pitchFamily="18" charset="0"/>
              </a:rPr>
              <a:t>r Secrest &amp; </a:t>
            </a:r>
            <a:r>
              <a:rPr lang="en-US" sz="3500" b="0" kern="3000" spc="200" baseline="0">
                <a:solidFill>
                  <a:schemeClr val="bg1"/>
                </a:solidFill>
                <a:latin typeface="Baskerville Old Face" panose="02020602080505020303" pitchFamily="18" charset="0"/>
              </a:rPr>
              <a:t>E</a:t>
            </a:r>
            <a:r>
              <a:rPr lang="en-US" sz="3500" b="0" kern="3000" spc="0" baseline="0">
                <a:solidFill>
                  <a:schemeClr val="bg1"/>
                </a:solidFill>
                <a:latin typeface="Baskerville Old Face" panose="02020602080505020303" pitchFamily="18" charset="0"/>
              </a:rPr>
              <a:t>me</a:t>
            </a:r>
            <a:r>
              <a:rPr lang="en-US" sz="3500" b="0" kern="3000" spc="200" baseline="0">
                <a:solidFill>
                  <a:schemeClr val="bg1"/>
                </a:solidFill>
                <a:latin typeface="Baskerville Old Face" panose="02020602080505020303" pitchFamily="18" charset="0"/>
              </a:rPr>
              <a:t>ry</a:t>
            </a:r>
            <a:r>
              <a:rPr lang="en-US" sz="3500" b="0" kern="3000" spc="100" baseline="0">
                <a:solidFill>
                  <a:schemeClr val="bg1"/>
                </a:solidFill>
                <a:latin typeface="Baskerville Old Face" panose="02020602080505020303" pitchFamily="18" charset="0"/>
              </a:rPr>
              <a:t> </a:t>
            </a:r>
            <a:r>
              <a:rPr lang="en-US" sz="2800" b="0" kern="3000" spc="100" baseline="0">
                <a:solidFill>
                  <a:schemeClr val="bg1"/>
                </a:solidFill>
                <a:latin typeface="Baskerville Old Face" panose="02020602080505020303" pitchFamily="18" charset="0"/>
              </a:rPr>
              <a:t>LLP</a:t>
            </a:r>
          </a:p>
        </p:txBody>
      </p:sp>
      <p:sp>
        <p:nvSpPr>
          <p:cNvPr id="11" name="Rectangle 10"/>
          <p:cNvSpPr/>
          <p:nvPr userDrawn="1"/>
        </p:nvSpPr>
        <p:spPr>
          <a:xfrm>
            <a:off x="0" y="990600"/>
            <a:ext cx="2011680" cy="27432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5334000" y="1873853"/>
            <a:ext cx="3200400" cy="276999"/>
          </a:xfrm>
          <a:prstGeom prst="rect">
            <a:avLst/>
          </a:prstGeom>
          <a:noFill/>
        </p:spPr>
        <p:txBody>
          <a:bodyPr wrap="square" rtlCol="0">
            <a:spAutoFit/>
          </a:bodyPr>
          <a:lstStyle/>
          <a:p>
            <a:r>
              <a:rPr lang="en-US" sz="1200" b="1" spc="320">
                <a:solidFill>
                  <a:schemeClr val="bg1">
                    <a:lumMod val="50000"/>
                  </a:schemeClr>
                </a:solidFill>
                <a:latin typeface="EngraversGothic BT" panose="020B0507020203020204" pitchFamily="34" charset="0"/>
              </a:rPr>
              <a:t>ATTORNEYS</a:t>
            </a:r>
            <a:r>
              <a:rPr lang="en-US" sz="1200" b="1" spc="320" baseline="0">
                <a:solidFill>
                  <a:schemeClr val="bg1">
                    <a:lumMod val="50000"/>
                  </a:schemeClr>
                </a:solidFill>
                <a:latin typeface="EngraversGothic BT" panose="020B0507020203020204" pitchFamily="34" charset="0"/>
              </a:rPr>
              <a:t> AND COUNSELORS</a:t>
            </a:r>
            <a:endParaRPr lang="en-US" sz="1200" b="1" spc="320">
              <a:solidFill>
                <a:schemeClr val="bg1">
                  <a:lumMod val="50000"/>
                </a:schemeClr>
              </a:solidFill>
              <a:latin typeface="EngraversGothic BT" panose="020B0507020203020204" pitchFamily="34" charset="0"/>
            </a:endParaRPr>
          </a:p>
        </p:txBody>
      </p:sp>
      <p:sp>
        <p:nvSpPr>
          <p:cNvPr id="15" name="Title 1"/>
          <p:cNvSpPr>
            <a:spLocks noGrp="1"/>
          </p:cNvSpPr>
          <p:nvPr>
            <p:ph type="ctrTitle" hasCustomPrompt="1"/>
          </p:nvPr>
        </p:nvSpPr>
        <p:spPr>
          <a:xfrm>
            <a:off x="3262522" y="3452768"/>
            <a:ext cx="5195677" cy="783336"/>
          </a:xfrm>
          <a:prstGeom prst="rect">
            <a:avLst/>
          </a:prstGeom>
        </p:spPr>
        <p:txBody>
          <a:bodyPr>
            <a:normAutofit/>
          </a:bodyPr>
          <a:lstStyle>
            <a:lvl1pPr marL="0" marR="0" indent="0" algn="l" defTabSz="914400" rtl="0" eaLnBrk="1" fontAlgn="auto" latinLnBrk="0" hangingPunct="1">
              <a:lnSpc>
                <a:spcPct val="100000"/>
              </a:lnSpc>
              <a:spcBef>
                <a:spcPct val="0"/>
              </a:spcBef>
              <a:spcAft>
                <a:spcPct val="0"/>
              </a:spcAft>
              <a:buClrTx/>
              <a:buSzTx/>
              <a:buFontTx/>
              <a:buNone/>
              <a:defRPr sz="3200" b="0">
                <a:solidFill>
                  <a:schemeClr val="tx1"/>
                </a:solidFill>
                <a:latin typeface="Arial Narrow" panose="020B0606020202030204" pitchFamily="34" charset="0"/>
              </a:defRPr>
            </a:lvl1pPr>
          </a:lstStyle>
          <a:p>
            <a:pPr lvl="0"/>
            <a:r>
              <a:rPr lang="en-US"/>
              <a:t>Click to edit Master text styles</a:t>
            </a:r>
            <a:endParaRPr lang="en-US" sz="2800"/>
          </a:p>
        </p:txBody>
      </p:sp>
      <p:sp>
        <p:nvSpPr>
          <p:cNvPr id="16" name="Subtitle 2"/>
          <p:cNvSpPr>
            <a:spLocks noGrp="1"/>
          </p:cNvSpPr>
          <p:nvPr>
            <p:ph type="subTitle" idx="4294967295"/>
          </p:nvPr>
        </p:nvSpPr>
        <p:spPr>
          <a:xfrm>
            <a:off x="3262522" y="4350182"/>
            <a:ext cx="4509878" cy="600811"/>
          </a:xfrm>
          <a:prstGeom prst="rect">
            <a:avLst/>
          </a:prstGeom>
        </p:spPr>
        <p:txBody>
          <a:bodyPr>
            <a:normAutofit/>
          </a:bodyPr>
          <a:lstStyle>
            <a:lvl1pPr>
              <a:defRPr sz="2400">
                <a:solidFill>
                  <a:srgbClr val="808080"/>
                </a:solidFill>
                <a:latin typeface="Arial Narrow" panose="020B0606020202030204" pitchFamily="34" charset="0"/>
              </a:defRPr>
            </a:lvl1pPr>
          </a:lstStyle>
          <a:p>
            <a:pPr marL="0" indent="0" algn="l">
              <a:buNone/>
            </a:pPr>
            <a:r>
              <a:rPr lang="en-US" sz="2000"/>
              <a:t>Click to edit Master subtitle style</a:t>
            </a:r>
          </a:p>
        </p:txBody>
      </p:sp>
      <p:pic>
        <p:nvPicPr>
          <p:cNvPr id="13" name="Picture 2">
            <a:extLst>
              <a:ext uri="{FF2B5EF4-FFF2-40B4-BE49-F238E27FC236}">
                <a16:creationId xmlns:a16="http://schemas.microsoft.com/office/drawing/2014/main" id="{607B3AE3-4257-483C-94C2-5E951621E1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582578" y="6052085"/>
            <a:ext cx="1311297"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8640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spcAft>
                <a:spcPts val="600"/>
              </a:spcAft>
              <a:defRPr/>
            </a:lvl1pPr>
            <a:lvl2pPr>
              <a:spcAft>
                <a:spcPts val="6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34B551-FD2D-4CCC-BDDB-A15ED322B801}" type="slidenum">
              <a:rPr lang="en-US" smtClean="0"/>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18293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normAutofit/>
          </a:bodyPr>
          <a:lstStyle>
            <a:lvl1pPr algn="l">
              <a:defRPr sz="2400" b="0" cap="none" baseline="0">
                <a:solidFill>
                  <a:srgbClr val="808080"/>
                </a:solidFill>
                <a:latin typeface="Arial Narrow" panose="020B060602020203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434B551-FD2D-4CCC-BDDB-A15ED322B801}" type="slidenum">
              <a:rPr lang="en-US" smtClean="0"/>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751867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72440" y="636239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B551-FD2D-4CCC-BDDB-A15ED322B801}" type="slidenum">
              <a:rPr lang="en-US" smtClean="0"/>
              <a:t>‹#›</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3414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472440" y="636239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B551-FD2D-4CCC-BDDB-A15ED322B801}" type="slidenum">
              <a:rPr lang="en-US" smtClean="0"/>
              <a:t>‹#›</a:t>
            </a:fld>
            <a:endParaRPr lang="en-US"/>
          </a:p>
        </p:txBody>
      </p:sp>
    </p:spTree>
    <p:extLst>
      <p:ext uri="{BB962C8B-B14F-4D97-AF65-F5344CB8AC3E}">
        <p14:creationId xmlns:p14="http://schemas.microsoft.com/office/powerpoint/2010/main" val="36653481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34B551-FD2D-4CCC-BDDB-A15ED322B801}" type="slidenum">
              <a:rPr lang="en-US" smtClean="0"/>
              <a:t>‹#›</a:t>
            </a:fld>
            <a:endParaRPr lang="en-US"/>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603131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sp>
        <p:nvSpPr>
          <p:cNvPr id="6" name="Rectangle 5"/>
          <p:cNvSpPr/>
          <p:nvPr userDrawn="1"/>
        </p:nvSpPr>
        <p:spPr>
          <a:xfrm>
            <a:off x="0" y="0"/>
            <a:ext cx="9144000" cy="1600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04800"/>
            <a:ext cx="2011680" cy="2286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029200" y="1485900"/>
            <a:ext cx="4114800" cy="2286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400800"/>
            <a:ext cx="9144000" cy="457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286500"/>
            <a:ext cx="1600200" cy="2286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t="91421"/>
          <a:stretch>
            <a:fillRect/>
          </a:stretch>
        </p:blipFill>
        <p:spPr>
          <a:xfrm>
            <a:off x="3087988" y="4628359"/>
            <a:ext cx="2971800" cy="86760"/>
          </a:xfrm>
          <a:prstGeom prst="rect">
            <a:avLst/>
          </a:prstGeom>
        </p:spPr>
      </p:pic>
      <p:sp>
        <p:nvSpPr>
          <p:cNvPr id="2" name="TextBox 1"/>
          <p:cNvSpPr txBox="1"/>
          <p:nvPr userDrawn="1"/>
        </p:nvSpPr>
        <p:spPr>
          <a:xfrm>
            <a:off x="1567775" y="6403674"/>
            <a:ext cx="6019800" cy="415498"/>
          </a:xfrm>
          <a:prstGeom prst="rect">
            <a:avLst/>
          </a:prstGeom>
          <a:noFill/>
        </p:spPr>
        <p:txBody>
          <a:bodyPr wrap="square" rtlCol="0">
            <a:spAutoFit/>
          </a:bodyPr>
          <a:lstStyle/>
          <a:p>
            <a:pPr algn="ctr"/>
            <a:r>
              <a:rPr lang="en-US" sz="700" kern="1200">
                <a:solidFill>
                  <a:schemeClr val="bg1"/>
                </a:solidFill>
                <a:effectLst/>
                <a:latin typeface="Arial Narrow" panose="020B0606020202030204" pitchFamily="34" charset="0"/>
                <a:ea typeface="+mn-ea"/>
                <a:cs typeface="+mn-cs"/>
              </a:rPr>
              <a:t>This presentation is provided as a service to clients and friends of Harter Secrest &amp; Emery LLP. It is intended for general information purposes only and should not be considered as legal advice. The contents are neither an exhaustive discussion nor do they purport to cover all developments in the area. The reader should consult with legal counsel to determine how applicable laws relate to specific situations. Attorney Advertising. Prior results do not guarantee a similar outcome. </a:t>
            </a:r>
            <a:r>
              <a:rPr lang="en-US" sz="700" b="0" kern="1200">
                <a:solidFill>
                  <a:schemeClr val="bg1"/>
                </a:solidFill>
                <a:effectLst/>
                <a:latin typeface="Arial Narrow" panose="020B0606020202030204" pitchFamily="34" charset="0"/>
                <a:ea typeface="+mn-ea"/>
                <a:cs typeface="Calibri" panose="020F0502020204030204" pitchFamily="34" charset="0"/>
              </a:rPr>
              <a:t>© 2023 Harter Secrest &amp; Emery LLP</a:t>
            </a:r>
            <a:endParaRPr lang="en-US" sz="700">
              <a:solidFill>
                <a:schemeClr val="bg1"/>
              </a:solidFill>
              <a:latin typeface="Arial Narrow" panose="020B0606020202030204" pitchFamily="34" charset="0"/>
            </a:endParaRPr>
          </a:p>
        </p:txBody>
      </p:sp>
      <p:pic>
        <p:nvPicPr>
          <p:cNvPr id="4" name="Picture 3">
            <a:extLst>
              <a:ext uri="{FF2B5EF4-FFF2-40B4-BE49-F238E27FC236}">
                <a16:creationId xmlns:a16="http://schemas.microsoft.com/office/drawing/2014/main" id="{C0429223-22F0-41D9-A1DA-7204DEF62D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9740" y="3135353"/>
            <a:ext cx="3429000" cy="1436647"/>
          </a:xfrm>
          <a:prstGeom prst="rect">
            <a:avLst/>
          </a:prstGeom>
        </p:spPr>
      </p:pic>
    </p:spTree>
    <p:extLst>
      <p:ext uri="{BB962C8B-B14F-4D97-AF65-F5344CB8AC3E}">
        <p14:creationId xmlns:p14="http://schemas.microsoft.com/office/powerpoint/2010/main" val="669262152"/>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2440" y="636239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B551-FD2D-4CCC-BDDB-A15ED322B801}" type="slidenum">
              <a:rPr lang="en-US" smtClean="0"/>
              <a:t>‹#›</a:t>
            </a:fld>
            <a:endParaRPr lang="en-US"/>
          </a:p>
        </p:txBody>
      </p:sp>
      <p:sp>
        <p:nvSpPr>
          <p:cNvPr id="7" name="Rectangle 6"/>
          <p:cNvSpPr/>
          <p:nvPr/>
        </p:nvSpPr>
        <p:spPr>
          <a:xfrm>
            <a:off x="0" y="0"/>
            <a:ext cx="9144000" cy="1143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p:cNvSpPr/>
          <p:nvPr/>
        </p:nvSpPr>
        <p:spPr>
          <a:xfrm>
            <a:off x="533400" y="0"/>
            <a:ext cx="2011680" cy="13716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1074420"/>
            <a:ext cx="3063240" cy="13716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p>
        </p:txBody>
      </p:sp>
      <p:pic>
        <p:nvPicPr>
          <p:cNvPr id="15" name="Picture 2"/>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7582577" y="6052085"/>
            <a:ext cx="1311297"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45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Lst>
  <p:transition/>
  <p:txStyles>
    <p:titleStyle>
      <a:lvl1pPr algn="l" defTabSz="914400" rtl="0" eaLnBrk="1" latinLnBrk="0" hangingPunct="1">
        <a:spcBef>
          <a:spcPct val="0"/>
        </a:spcBef>
        <a:buNone/>
        <a:defRPr sz="3200" b="0" kern="1200">
          <a:solidFill>
            <a:schemeClr val="bg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spcAft>
          <a:spcPts val="600"/>
        </a:spcAft>
        <a:buClr>
          <a:schemeClr val="bg1">
            <a:lumMod val="50000"/>
          </a:schemeClr>
        </a:buClr>
        <a:buSzPct val="75000"/>
        <a:buFont typeface="Cambria Math" panose="02040503050406030204" pitchFamily="18"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452768"/>
            <a:ext cx="6248399" cy="783336"/>
          </a:xfrm>
        </p:spPr>
        <p:txBody>
          <a:bodyPr>
            <a:noAutofit/>
          </a:bodyPr>
          <a:lstStyle/>
          <a:p>
            <a:pPr algn="l"/>
            <a:r>
              <a:rPr lang="en-US"/>
              <a:t>SECURE Act / SECURE 2.0 Act</a:t>
            </a:r>
            <a:br>
              <a:rPr lang="en-US"/>
            </a:br>
            <a:r>
              <a:rPr lang="en-US"/>
              <a:t>Some Highlights of the Final Regulations</a:t>
            </a:r>
          </a:p>
        </p:txBody>
      </p:sp>
      <p:sp>
        <p:nvSpPr>
          <p:cNvPr id="3" name="Subtitle 2"/>
          <p:cNvSpPr>
            <a:spLocks noGrp="1"/>
          </p:cNvSpPr>
          <p:nvPr>
            <p:ph type="subTitle" idx="4294967295"/>
          </p:nvPr>
        </p:nvSpPr>
        <p:spPr>
          <a:xfrm>
            <a:off x="2209800" y="4658867"/>
            <a:ext cx="6477000" cy="783337"/>
          </a:xfrm>
        </p:spPr>
        <p:txBody>
          <a:bodyPr/>
          <a:lstStyle/>
          <a:p>
            <a:pPr marL="0" indent="0">
              <a:spcBef>
                <a:spcPts val="1800"/>
              </a:spcBef>
              <a:buNone/>
            </a:pPr>
            <a:r>
              <a:rPr lang="en-US">
                <a:solidFill>
                  <a:srgbClr val="808080"/>
                </a:solidFill>
              </a:rPr>
              <a:t>Martin W. O’Toole, Esq.</a:t>
            </a:r>
          </a:p>
        </p:txBody>
      </p:sp>
    </p:spTree>
    <p:extLst>
      <p:ext uri="{BB962C8B-B14F-4D97-AF65-F5344CB8AC3E}">
        <p14:creationId xmlns:p14="http://schemas.microsoft.com/office/powerpoint/2010/main" val="21202178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0652-1859-3691-6E61-FC3AE27A5DD6}"/>
              </a:ext>
            </a:extLst>
          </p:cNvPr>
          <p:cNvSpPr>
            <a:spLocks noGrp="1"/>
          </p:cNvSpPr>
          <p:nvPr>
            <p:ph type="title"/>
          </p:nvPr>
        </p:nvSpPr>
        <p:spPr/>
        <p:txBody>
          <a:bodyPr>
            <a:normAutofit fontScale="90000"/>
          </a:bodyPr>
          <a:lstStyle/>
          <a:p>
            <a:r>
              <a:rPr lang="en-US" sz="3600"/>
              <a:t>SECURE Act / SECURE 2.0 Act</a:t>
            </a:r>
            <a:br>
              <a:rPr lang="en-US"/>
            </a:br>
            <a:r>
              <a:rPr lang="en-US" sz="2200"/>
              <a:t>Periodic Distributions During the 10 Year Payout Period: Interim Relief</a:t>
            </a:r>
          </a:p>
        </p:txBody>
      </p:sp>
      <p:sp>
        <p:nvSpPr>
          <p:cNvPr id="3" name="Content Placeholder 2">
            <a:extLst>
              <a:ext uri="{FF2B5EF4-FFF2-40B4-BE49-F238E27FC236}">
                <a16:creationId xmlns:a16="http://schemas.microsoft.com/office/drawing/2014/main" id="{35E95BE9-AD84-376C-8319-3D55885F1D8B}"/>
              </a:ext>
            </a:extLst>
          </p:cNvPr>
          <p:cNvSpPr>
            <a:spLocks noGrp="1"/>
          </p:cNvSpPr>
          <p:nvPr>
            <p:ph idx="1"/>
          </p:nvPr>
        </p:nvSpPr>
        <p:spPr/>
        <p:txBody>
          <a:bodyPr>
            <a:normAutofit/>
          </a:bodyPr>
          <a:lstStyle/>
          <a:p>
            <a:r>
              <a:rPr lang="en-US"/>
              <a:t>The Service issued various revenue notices</a:t>
            </a:r>
            <a:br>
              <a:rPr lang="en-US"/>
            </a:br>
            <a:r>
              <a:rPr lang="en-US"/>
              <a:t>(2022-53, 2023-54 and 2024-35) providing for transitional relief for those </a:t>
            </a:r>
            <a:r>
              <a:rPr lang="en-US" i="1"/>
              <a:t>not</a:t>
            </a:r>
            <a:r>
              <a:rPr lang="en-US"/>
              <a:t> taking the RMDs.  </a:t>
            </a:r>
          </a:p>
          <a:p>
            <a:r>
              <a:rPr lang="en-US"/>
              <a:t>The failure to have taken RMDS in 2021 to 2024 does not result in penalties to a plan or a taxpayer.</a:t>
            </a:r>
          </a:p>
          <a:p>
            <a:r>
              <a:rPr lang="en-US"/>
              <a:t>Given that the final regulations are effective for tax years beginning on or after January 1, 2025, there will be no additional relief.</a:t>
            </a:r>
          </a:p>
          <a:p>
            <a:endParaRPr lang="en-US"/>
          </a:p>
        </p:txBody>
      </p:sp>
    </p:spTree>
    <p:extLst>
      <p:ext uri="{BB962C8B-B14F-4D97-AF65-F5344CB8AC3E}">
        <p14:creationId xmlns:p14="http://schemas.microsoft.com/office/powerpoint/2010/main" val="32217278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8341-3F11-FA7A-4055-6DE6F78DDD9E}"/>
              </a:ext>
            </a:extLst>
          </p:cNvPr>
          <p:cNvSpPr>
            <a:spLocks noGrp="1"/>
          </p:cNvSpPr>
          <p:nvPr>
            <p:ph type="title"/>
          </p:nvPr>
        </p:nvSpPr>
        <p:spPr>
          <a:xfrm>
            <a:off x="457200" y="45265"/>
            <a:ext cx="8229600" cy="1143000"/>
          </a:xfrm>
        </p:spPr>
        <p:txBody>
          <a:bodyPr>
            <a:normAutofit fontScale="90000"/>
          </a:bodyPr>
          <a:lstStyle/>
          <a:p>
            <a:r>
              <a:rPr lang="en-US" sz="3600"/>
              <a:t>SECURE Act / SECURE 2.0 Act</a:t>
            </a:r>
            <a:br>
              <a:rPr lang="en-US"/>
            </a:br>
            <a:r>
              <a:rPr lang="en-US" sz="2200"/>
              <a:t>Periodic Distributions During the 10 Year Payout Period:</a:t>
            </a:r>
            <a:br>
              <a:rPr lang="en-US" sz="2200"/>
            </a:br>
            <a:r>
              <a:rPr lang="en-US" sz="2200"/>
              <a:t>Status of Prior Distributions</a:t>
            </a:r>
          </a:p>
        </p:txBody>
      </p:sp>
      <p:sp>
        <p:nvSpPr>
          <p:cNvPr id="3" name="Content Placeholder 2">
            <a:extLst>
              <a:ext uri="{FF2B5EF4-FFF2-40B4-BE49-F238E27FC236}">
                <a16:creationId xmlns:a16="http://schemas.microsoft.com/office/drawing/2014/main" id="{48574872-F757-288A-85A3-F9D3E4709D50}"/>
              </a:ext>
            </a:extLst>
          </p:cNvPr>
          <p:cNvSpPr>
            <a:spLocks noGrp="1"/>
          </p:cNvSpPr>
          <p:nvPr>
            <p:ph idx="1"/>
          </p:nvPr>
        </p:nvSpPr>
        <p:spPr>
          <a:xfrm>
            <a:off x="488887" y="1676400"/>
            <a:ext cx="7969313" cy="4525963"/>
          </a:xfrm>
        </p:spPr>
        <p:txBody>
          <a:bodyPr>
            <a:normAutofit fontScale="92500" lnSpcReduction="10000"/>
          </a:bodyPr>
          <a:lstStyle/>
          <a:p>
            <a:r>
              <a:rPr lang="en-US"/>
              <a:t>The regulations provide clarity as to the RMDs</a:t>
            </a:r>
            <a:br>
              <a:rPr lang="en-US"/>
            </a:br>
            <a:r>
              <a:rPr lang="en-US" i="1"/>
              <a:t>not</a:t>
            </a:r>
            <a:r>
              <a:rPr lang="en-US"/>
              <a:t> taken.  In a footnote, the Preamble states:</a:t>
            </a:r>
          </a:p>
          <a:p>
            <a:pPr marL="687388" lvl="1" indent="0">
              <a:buNone/>
            </a:pPr>
            <a:r>
              <a:rPr lang="en-US"/>
              <a:t>This relief does not require taxpayers to makeup missed required minimum distributions nor does it permit taxpayers to extend the ten year deadline by which a full distribution is required to be made.  For example, if an employee died in 2020, then in 2025, there are six years remaining in the 10-year period without regard to whether the designated beneficiary took distributions in 2021, 2022, 2023, or 2024.  In 2030, the designated beneficiary must take a distribution of the remaining account balance.</a:t>
            </a:r>
          </a:p>
        </p:txBody>
      </p:sp>
    </p:spTree>
    <p:extLst>
      <p:ext uri="{BB962C8B-B14F-4D97-AF65-F5344CB8AC3E}">
        <p14:creationId xmlns:p14="http://schemas.microsoft.com/office/powerpoint/2010/main" val="660404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26EC-5E95-58EE-9BC4-D84B3D7B0C38}"/>
              </a:ext>
            </a:extLst>
          </p:cNvPr>
          <p:cNvSpPr>
            <a:spLocks noGrp="1"/>
          </p:cNvSpPr>
          <p:nvPr>
            <p:ph type="title"/>
          </p:nvPr>
        </p:nvSpPr>
        <p:spPr>
          <a:xfrm>
            <a:off x="457200" y="45265"/>
            <a:ext cx="8229600" cy="1143000"/>
          </a:xfrm>
        </p:spPr>
        <p:txBody>
          <a:bodyPr>
            <a:normAutofit fontScale="90000"/>
          </a:bodyPr>
          <a:lstStyle/>
          <a:p>
            <a:r>
              <a:rPr kumimoji="0" lang="en-US" sz="36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SECURE Act / SECURE 2.0 Act</a:t>
            </a:r>
            <a:br>
              <a:rPr kumimoji="0" lang="en-US" sz="29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br>
            <a:r>
              <a:rPr kumimoji="0" lang="en-US" sz="2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Periodic Distributions During the 10 Year Payout Period:</a:t>
            </a:r>
            <a:br>
              <a:rPr kumimoji="0" lang="en-US" sz="2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br>
            <a:r>
              <a:rPr kumimoji="0" lang="en-US" sz="2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Status of Prior Distributions (</a:t>
            </a:r>
            <a:r>
              <a:rPr kumimoji="0" lang="en-US" sz="2200" b="0" i="1"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con’t</a:t>
            </a:r>
            <a:r>
              <a:rPr kumimoji="0" lang="en-US" sz="2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endParaRPr lang="en-US" sz="2200"/>
          </a:p>
        </p:txBody>
      </p:sp>
      <p:sp>
        <p:nvSpPr>
          <p:cNvPr id="3" name="Content Placeholder 2">
            <a:extLst>
              <a:ext uri="{FF2B5EF4-FFF2-40B4-BE49-F238E27FC236}">
                <a16:creationId xmlns:a16="http://schemas.microsoft.com/office/drawing/2014/main" id="{3881D405-0FE1-9519-D8B3-64626728A47A}"/>
              </a:ext>
            </a:extLst>
          </p:cNvPr>
          <p:cNvSpPr>
            <a:spLocks noGrp="1"/>
          </p:cNvSpPr>
          <p:nvPr>
            <p:ph idx="1"/>
          </p:nvPr>
        </p:nvSpPr>
        <p:spPr/>
        <p:txBody>
          <a:bodyPr>
            <a:normAutofit fontScale="85000" lnSpcReduction="10000"/>
          </a:bodyPr>
          <a:lstStyle/>
          <a:p>
            <a:r>
              <a:rPr lang="en-US"/>
              <a:t>For example, if a beneficiary did not take $50,000 during the 2021 to 2024 period, the beneficiary would </a:t>
            </a:r>
            <a:r>
              <a:rPr lang="en-US" i="1"/>
              <a:t>not</a:t>
            </a:r>
            <a:r>
              <a:rPr lang="en-US"/>
              <a:t> have to take the $50,000 in 2025.  Rather, the amount of “foregone distributions” would be part of the computation of the required periodic distribution.  </a:t>
            </a:r>
          </a:p>
          <a:p>
            <a:r>
              <a:rPr lang="en-US"/>
              <a:t>The actual cost of not being able to defer will be difficult to determine as it depends on the beneficiary’s age, applicable marginal rates and deductions, exemptions and credits.</a:t>
            </a:r>
          </a:p>
          <a:p>
            <a:r>
              <a:rPr lang="en-US"/>
              <a:t>Uncertainty about what the Internal Revenue Code might look like in 2025 or 2026 undoubtedly will complicate the analysis.</a:t>
            </a:r>
          </a:p>
          <a:p>
            <a:endParaRPr lang="en-US"/>
          </a:p>
        </p:txBody>
      </p:sp>
    </p:spTree>
    <p:extLst>
      <p:ext uri="{BB962C8B-B14F-4D97-AF65-F5344CB8AC3E}">
        <p14:creationId xmlns:p14="http://schemas.microsoft.com/office/powerpoint/2010/main" val="3823669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F3F5-E623-63F6-9E38-230218384CDA}"/>
              </a:ext>
            </a:extLst>
          </p:cNvPr>
          <p:cNvSpPr>
            <a:spLocks noGrp="1"/>
          </p:cNvSpPr>
          <p:nvPr>
            <p:ph type="title"/>
          </p:nvPr>
        </p:nvSpPr>
        <p:spPr/>
        <p:txBody>
          <a:bodyPr/>
          <a:lstStyle/>
          <a:p>
            <a:r>
              <a:rPr lang="en-US"/>
              <a:t>SECURE Act / SECURE 2.0 Act</a:t>
            </a:r>
            <a:br>
              <a:rPr lang="en-US"/>
            </a:br>
            <a:r>
              <a:rPr lang="en-US" sz="3200">
                <a:effectLst/>
                <a:ea typeface="Calibri" panose="020F0502020204030204" pitchFamily="34" charset="0"/>
              </a:rPr>
              <a:t>Deceased </a:t>
            </a:r>
            <a:r>
              <a:rPr lang="en-US" sz="3200">
                <a:effectLst/>
                <a:latin typeface="Times New Roman" panose="02020603050405020304" pitchFamily="18" charset="0"/>
                <a:ea typeface="Calibri" panose="020F0502020204030204" pitchFamily="34" charset="0"/>
              </a:rPr>
              <a:t>Spousal Beneficiary Option</a:t>
            </a:r>
            <a:endParaRPr lang="en-US"/>
          </a:p>
        </p:txBody>
      </p:sp>
      <p:sp>
        <p:nvSpPr>
          <p:cNvPr id="3" name="Content Placeholder 2">
            <a:extLst>
              <a:ext uri="{FF2B5EF4-FFF2-40B4-BE49-F238E27FC236}">
                <a16:creationId xmlns:a16="http://schemas.microsoft.com/office/drawing/2014/main" id="{379B43C5-36AB-6BC6-2F55-9BDE61353ADE}"/>
              </a:ext>
            </a:extLst>
          </p:cNvPr>
          <p:cNvSpPr>
            <a:spLocks noGrp="1"/>
          </p:cNvSpPr>
          <p:nvPr>
            <p:ph idx="1"/>
          </p:nvPr>
        </p:nvSpPr>
        <p:spPr/>
        <p:txBody>
          <a:bodyPr>
            <a:normAutofit fontScale="92500" lnSpcReduction="20000"/>
          </a:bodyPr>
          <a:lstStyle/>
          <a:p>
            <a:r>
              <a:rPr lang="en-US" sz="2400"/>
              <a:t>Prior to the SECURE 2.0 Act, a surviving spouse of an employee or owner who died before his or her required beginning date had two options: </a:t>
            </a:r>
          </a:p>
          <a:p>
            <a:pPr lvl="1"/>
            <a:r>
              <a:rPr lang="en-US" sz="2400"/>
              <a:t>to roll the account or IRA over to his or her name, </a:t>
            </a:r>
            <a:r>
              <a:rPr lang="en-US" sz="2400" i="1"/>
              <a:t>i.e.</a:t>
            </a:r>
            <a:r>
              <a:rPr lang="en-US" sz="2400"/>
              <a:t>, to be treated as the owner</a:t>
            </a:r>
          </a:p>
          <a:p>
            <a:pPr lvl="1"/>
            <a:r>
              <a:rPr lang="en-US" sz="2400"/>
              <a:t>to receive benefits as a beneficiary.</a:t>
            </a:r>
          </a:p>
          <a:p>
            <a:r>
              <a:rPr lang="en-US" sz="2400"/>
              <a:t>SECURE 2.0 introduces a third option: a surviving spouse can elect to treat the account or IRA as his or her own for purposes of the distribution rules but the distributions themselves would be computed based upon the life expectancy of the deceased employee or owner.  </a:t>
            </a:r>
          </a:p>
          <a:p>
            <a:r>
              <a:rPr lang="en-US" sz="2400"/>
              <a:t>This may be an attractive option for a surviving spouse who is older than the deceased participant or owner.  Moreover, a spouse may use the more generous of the two actuarial tables used to compute required minimum distributions, thereby allowing for greater deferral.</a:t>
            </a:r>
          </a:p>
        </p:txBody>
      </p:sp>
    </p:spTree>
    <p:extLst>
      <p:ext uri="{BB962C8B-B14F-4D97-AF65-F5344CB8AC3E}">
        <p14:creationId xmlns:p14="http://schemas.microsoft.com/office/powerpoint/2010/main" val="20779496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00FE-8DB9-ACA7-4443-2FFC83C31EA6}"/>
              </a:ext>
            </a:extLst>
          </p:cNvPr>
          <p:cNvSpPr>
            <a:spLocks noGrp="1"/>
          </p:cNvSpPr>
          <p:nvPr>
            <p:ph type="title"/>
          </p:nvPr>
        </p:nvSpPr>
        <p:spPr/>
        <p:txBody>
          <a:bodyPr/>
          <a:lstStyle/>
          <a:p>
            <a:r>
              <a:rPr lang="en-US"/>
              <a:t>SECURE Act / SECURE 2.0 Act</a:t>
            </a:r>
            <a:br>
              <a:rPr lang="en-US"/>
            </a:br>
            <a:r>
              <a:rPr lang="en-US"/>
              <a:t>See-Through Trusts:  Nomenclature</a:t>
            </a:r>
          </a:p>
        </p:txBody>
      </p:sp>
      <p:sp>
        <p:nvSpPr>
          <p:cNvPr id="3" name="Content Placeholder 2">
            <a:extLst>
              <a:ext uri="{FF2B5EF4-FFF2-40B4-BE49-F238E27FC236}">
                <a16:creationId xmlns:a16="http://schemas.microsoft.com/office/drawing/2014/main" id="{39770D43-49BD-88C4-E175-C559AED07979}"/>
              </a:ext>
            </a:extLst>
          </p:cNvPr>
          <p:cNvSpPr>
            <a:spLocks noGrp="1"/>
          </p:cNvSpPr>
          <p:nvPr>
            <p:ph idx="1"/>
          </p:nvPr>
        </p:nvSpPr>
        <p:spPr/>
        <p:txBody>
          <a:bodyPr>
            <a:normAutofit/>
          </a:bodyPr>
          <a:lstStyle/>
          <a:p>
            <a:r>
              <a:rPr lang="en-US" sz="2400"/>
              <a:t>The regulations and Preamble use certain terms that may assist in understanding how the Acts apply to trusts.</a:t>
            </a:r>
          </a:p>
          <a:p>
            <a:r>
              <a:rPr lang="en-US" sz="2400" i="1"/>
              <a:t>See-through trust</a:t>
            </a:r>
            <a:r>
              <a:rPr lang="en-US" sz="2400"/>
              <a:t>: a trust that is (1) valid under state law (or would be valid but for the absence of any principal), (2) irrevocable or will become irrevocable on death of employee/owner; (3) the trust has identifiable beneficiaries; (4) the “specified documentation requirements” are satisfied (not discussed).</a:t>
            </a:r>
          </a:p>
          <a:p>
            <a:r>
              <a:rPr lang="en-US" sz="2400"/>
              <a:t>A see-through trust is either a </a:t>
            </a:r>
            <a:r>
              <a:rPr lang="en-US" sz="2400" i="1"/>
              <a:t>conduit trust </a:t>
            </a:r>
            <a:r>
              <a:rPr lang="en-US" sz="2400"/>
              <a:t>or an </a:t>
            </a:r>
            <a:r>
              <a:rPr lang="en-US" sz="2400" i="1"/>
              <a:t>accumulation trust</a:t>
            </a:r>
            <a:r>
              <a:rPr lang="en-US" sz="2400"/>
              <a:t>.  </a:t>
            </a:r>
          </a:p>
          <a:p>
            <a:pPr lvl="1"/>
            <a:r>
              <a:rPr lang="en-US" sz="2000"/>
              <a:t>A </a:t>
            </a:r>
            <a:r>
              <a:rPr lang="en-US" sz="2000" i="1"/>
              <a:t>conduit trust </a:t>
            </a:r>
            <a:r>
              <a:rPr lang="en-US" sz="2000"/>
              <a:t>requires that the distributions from a plan or IRA be paid directly to the beneficiary (or beneficiaries).</a:t>
            </a:r>
          </a:p>
          <a:p>
            <a:pPr lvl="1"/>
            <a:r>
              <a:rPr lang="en-US" sz="2000"/>
              <a:t>An </a:t>
            </a:r>
            <a:r>
              <a:rPr lang="en-US" sz="2000" i="1"/>
              <a:t>accumulation trust </a:t>
            </a:r>
            <a:r>
              <a:rPr lang="en-US" sz="2000"/>
              <a:t>is any other see-through trust.</a:t>
            </a:r>
            <a:endParaRPr lang="en-US" sz="2400"/>
          </a:p>
        </p:txBody>
      </p:sp>
    </p:spTree>
    <p:extLst>
      <p:ext uri="{BB962C8B-B14F-4D97-AF65-F5344CB8AC3E}">
        <p14:creationId xmlns:p14="http://schemas.microsoft.com/office/powerpoint/2010/main" val="37360965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FF77-7443-39F5-3547-024C6ABDC0DA}"/>
              </a:ext>
            </a:extLst>
          </p:cNvPr>
          <p:cNvSpPr>
            <a:spLocks noGrp="1"/>
          </p:cNvSpPr>
          <p:nvPr>
            <p:ph type="title"/>
          </p:nvPr>
        </p:nvSpPr>
        <p:spPr/>
        <p:txBody>
          <a:bodyPr/>
          <a:lstStyle/>
          <a:p>
            <a:r>
              <a:rPr lang="en-US"/>
              <a:t>SECURE Act / SECURE 2.0 Act</a:t>
            </a:r>
            <a:br>
              <a:rPr lang="en-US"/>
            </a:br>
            <a:r>
              <a:rPr lang="en-US"/>
              <a:t>See-Through Trusts:  Nomenclature </a:t>
            </a:r>
            <a:r>
              <a:rPr lang="en-US" sz="2000"/>
              <a:t>(</a:t>
            </a:r>
            <a:r>
              <a:rPr lang="en-US" sz="2000" i="1"/>
              <a:t>con’t</a:t>
            </a:r>
            <a:r>
              <a:rPr lang="en-US" sz="2000"/>
              <a:t>)</a:t>
            </a:r>
          </a:p>
        </p:txBody>
      </p:sp>
      <p:sp>
        <p:nvSpPr>
          <p:cNvPr id="3" name="Content Placeholder 2">
            <a:extLst>
              <a:ext uri="{FF2B5EF4-FFF2-40B4-BE49-F238E27FC236}">
                <a16:creationId xmlns:a16="http://schemas.microsoft.com/office/drawing/2014/main" id="{24132BEB-2553-1B4A-7761-6A7D1E4D59EB}"/>
              </a:ext>
            </a:extLst>
          </p:cNvPr>
          <p:cNvSpPr>
            <a:spLocks noGrp="1"/>
          </p:cNvSpPr>
          <p:nvPr>
            <p:ph idx="1"/>
          </p:nvPr>
        </p:nvSpPr>
        <p:spPr/>
        <p:txBody>
          <a:bodyPr>
            <a:normAutofit fontScale="70000" lnSpcReduction="20000"/>
          </a:bodyPr>
          <a:lstStyle/>
          <a:p>
            <a:r>
              <a:rPr lang="en-US" i="1"/>
              <a:t>Primary Beneficiary</a:t>
            </a:r>
            <a:r>
              <a:rPr lang="en-US"/>
              <a:t>: a beneficiary of a see-through trust is treated as a beneficiary of an employee if the beneficiary could receive amounts from the trust representing the account or IRA that are not contingent upon or delayed under the death of another trust beneficiary who does not predecease or who is not treated as predeceasing (</a:t>
            </a:r>
            <a:r>
              <a:rPr lang="en-US" i="1"/>
              <a:t>e.g</a:t>
            </a:r>
            <a:r>
              <a:rPr lang="en-US"/>
              <a:t>., through a disclaimer) the employee/owner.</a:t>
            </a:r>
          </a:p>
          <a:p>
            <a:r>
              <a:rPr lang="en-US" i="1"/>
              <a:t>Residual Beneficiary</a:t>
            </a:r>
            <a:r>
              <a:rPr lang="en-US"/>
              <a:t>: a beneficiary who could receive amounts in a trust consisting of the employee’s/owner’s interest that were not distributed to other beneficiaries during their lifetimes  (significant for accumulation trusts only).  By definition, a residual beneficiary cannot be a primary beneficiary,</a:t>
            </a:r>
          </a:p>
          <a:p>
            <a:r>
              <a:rPr lang="en-US" i="1"/>
              <a:t>Disregarded Beneficiary</a:t>
            </a:r>
            <a:r>
              <a:rPr lang="en-US"/>
              <a:t>: a beneficiary who would otherwise be a residual beneficiary but who can receive payments only after the death of a residual beneficiary.  As the name suggests, a disregarded beneficiary is ignored for purposes of the RMD rules.</a:t>
            </a:r>
          </a:p>
        </p:txBody>
      </p:sp>
    </p:spTree>
    <p:extLst>
      <p:ext uri="{BB962C8B-B14F-4D97-AF65-F5344CB8AC3E}">
        <p14:creationId xmlns:p14="http://schemas.microsoft.com/office/powerpoint/2010/main" val="20787949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9FAF-CF9B-AE6F-8978-0324E5B85825}"/>
              </a:ext>
            </a:extLst>
          </p:cNvPr>
          <p:cNvSpPr>
            <a:spLocks noGrp="1"/>
          </p:cNvSpPr>
          <p:nvPr>
            <p:ph type="title"/>
          </p:nvPr>
        </p:nvSpPr>
        <p:spPr/>
        <p:txBody>
          <a:bodyPr/>
          <a:lstStyle/>
          <a:p>
            <a:r>
              <a:rPr lang="en-US"/>
              <a:t>SECURE Act / SECURE 2.0 Act</a:t>
            </a:r>
            <a:br>
              <a:rPr lang="en-US"/>
            </a:br>
            <a:r>
              <a:rPr lang="en-US"/>
              <a:t>Applicable Multi-Beneficiary Trusts</a:t>
            </a:r>
          </a:p>
        </p:txBody>
      </p:sp>
      <p:sp>
        <p:nvSpPr>
          <p:cNvPr id="3" name="Content Placeholder 2">
            <a:extLst>
              <a:ext uri="{FF2B5EF4-FFF2-40B4-BE49-F238E27FC236}">
                <a16:creationId xmlns:a16="http://schemas.microsoft.com/office/drawing/2014/main" id="{81CDFA5A-B638-23B1-82C0-045E68F1EEFA}"/>
              </a:ext>
            </a:extLst>
          </p:cNvPr>
          <p:cNvSpPr>
            <a:spLocks noGrp="1"/>
          </p:cNvSpPr>
          <p:nvPr>
            <p:ph idx="1"/>
          </p:nvPr>
        </p:nvSpPr>
        <p:spPr>
          <a:xfrm>
            <a:off x="457200" y="1551159"/>
            <a:ext cx="8229600" cy="4525963"/>
          </a:xfrm>
        </p:spPr>
        <p:txBody>
          <a:bodyPr>
            <a:normAutofit fontScale="62500" lnSpcReduction="20000"/>
          </a:bodyPr>
          <a:lstStyle/>
          <a:p>
            <a:r>
              <a:rPr lang="en-US" sz="3500" i="1"/>
              <a:t>Applicable Multiple-Beneficiary Trusts </a:t>
            </a:r>
            <a:r>
              <a:rPr lang="en-US" sz="3500"/>
              <a:t>are trusts with a disabled or chronically ill beneficiary or a trust with at least one minor beneficiary.</a:t>
            </a:r>
          </a:p>
          <a:p>
            <a:r>
              <a:rPr lang="en-US" sz="3500"/>
              <a:t>Generally, applicable multiple-beneficiary trusts structured as an accumulation trust.  In theory, a trust could be structured as a conduit trust with subtrusts for multiple beneficiaries (this design would not be used for a trust with a disabled or chronically ill beneficiary).  </a:t>
            </a:r>
          </a:p>
          <a:p>
            <a:r>
              <a:rPr lang="en-US" sz="3500"/>
              <a:t>For trusts involving at least one minor, there are considerations of determining RMDs and the end date for the exhaustion of the account.</a:t>
            </a:r>
          </a:p>
          <a:p>
            <a:r>
              <a:rPr lang="en-US" sz="3500"/>
              <a:t>Example: pot trust for children; children are ages 26, 19 and 14</a:t>
            </a:r>
            <a:r>
              <a:rPr lang="en-US"/>
              <a:t>.</a:t>
            </a:r>
          </a:p>
          <a:p>
            <a:r>
              <a:rPr lang="en-US" sz="3500"/>
              <a:t>Operation:</a:t>
            </a:r>
          </a:p>
          <a:p>
            <a:pPr lvl="1"/>
            <a:r>
              <a:rPr lang="en-US"/>
              <a:t>RMDs are based on the life expectancy of the 26 year old (oldest beneficiary).</a:t>
            </a:r>
          </a:p>
          <a:p>
            <a:pPr lvl="1"/>
            <a:r>
              <a:rPr lang="en-US"/>
              <a:t>Account has to be exhausted by the end of the calendar year which is the</a:t>
            </a:r>
            <a:br>
              <a:rPr lang="en-US"/>
            </a:br>
            <a:r>
              <a:rPr lang="en-US"/>
              <a:t>10</a:t>
            </a:r>
            <a:r>
              <a:rPr lang="en-US" baseline="30000"/>
              <a:t>th</a:t>
            </a:r>
            <a:r>
              <a:rPr lang="en-US"/>
              <a:t> anniversary of the youngest minor’s 21</a:t>
            </a:r>
            <a:r>
              <a:rPr lang="en-US" baseline="30000"/>
              <a:t>st</a:t>
            </a:r>
            <a:r>
              <a:rPr lang="en-US"/>
              <a:t> birthday (this represents a change</a:t>
            </a:r>
            <a:br>
              <a:rPr lang="en-US"/>
            </a:br>
            <a:r>
              <a:rPr lang="en-US"/>
              <a:t>from the proposed regulation, which used the oldest minor’s birthday)</a:t>
            </a:r>
          </a:p>
        </p:txBody>
      </p:sp>
    </p:spTree>
    <p:extLst>
      <p:ext uri="{BB962C8B-B14F-4D97-AF65-F5344CB8AC3E}">
        <p14:creationId xmlns:p14="http://schemas.microsoft.com/office/powerpoint/2010/main" val="42177634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97AF-1D15-D8BA-5A4C-D45FD5982754}"/>
              </a:ext>
            </a:extLst>
          </p:cNvPr>
          <p:cNvSpPr>
            <a:spLocks noGrp="1"/>
          </p:cNvSpPr>
          <p:nvPr>
            <p:ph type="title"/>
          </p:nvPr>
        </p:nvSpPr>
        <p:spPr/>
        <p:txBody>
          <a:bodyPr/>
          <a:lstStyle/>
          <a:p>
            <a:r>
              <a:rPr lang="en-US"/>
              <a:t>SECURE Act / SECURE 2.0 Act</a:t>
            </a:r>
            <a:br>
              <a:rPr lang="en-US"/>
            </a:br>
            <a:r>
              <a:rPr lang="en-US"/>
              <a:t>Distributions in Year of Death</a:t>
            </a:r>
          </a:p>
        </p:txBody>
      </p:sp>
      <p:sp>
        <p:nvSpPr>
          <p:cNvPr id="3" name="Content Placeholder 2">
            <a:extLst>
              <a:ext uri="{FF2B5EF4-FFF2-40B4-BE49-F238E27FC236}">
                <a16:creationId xmlns:a16="http://schemas.microsoft.com/office/drawing/2014/main" id="{7F309959-9496-D7BE-560E-326FDBF80E3E}"/>
              </a:ext>
            </a:extLst>
          </p:cNvPr>
          <p:cNvSpPr>
            <a:spLocks noGrp="1"/>
          </p:cNvSpPr>
          <p:nvPr>
            <p:ph idx="1"/>
          </p:nvPr>
        </p:nvSpPr>
        <p:spPr/>
        <p:txBody>
          <a:bodyPr>
            <a:noAutofit/>
          </a:bodyPr>
          <a:lstStyle/>
          <a:p>
            <a:r>
              <a:rPr lang="en-US" sz="2200"/>
              <a:t>A perennial question is the status of an employee's or (owner's) receipt of a required minimum distribution in the year of his or her death.</a:t>
            </a:r>
          </a:p>
          <a:p>
            <a:r>
              <a:rPr lang="en-US" sz="2200"/>
              <a:t>In a change from the proposed regulations, the requirement that the balance of a former owner's minimum distribution for the year of death be taken may be satisfied by one or more--but not necessarily all--of the designated beneficiaries.</a:t>
            </a:r>
          </a:p>
          <a:p>
            <a:r>
              <a:rPr lang="en-US" sz="2200"/>
              <a:t>Depending on the tax situations of the individual beneficiaries, it may be possible to shift income to those in a lower tax bracket.</a:t>
            </a:r>
          </a:p>
          <a:p>
            <a:r>
              <a:rPr lang="en-US" sz="2200"/>
              <a:t>Communication among or between beneficiaries, not to mention coordination between or among them, would be needed.</a:t>
            </a:r>
          </a:p>
          <a:p>
            <a:r>
              <a:rPr lang="en-US" sz="2200"/>
              <a:t>Arguably, any gift tax implications would be covered by the annual exclusion other than in the case of large RMDs.</a:t>
            </a:r>
          </a:p>
        </p:txBody>
      </p:sp>
    </p:spTree>
    <p:extLst>
      <p:ext uri="{BB962C8B-B14F-4D97-AF65-F5344CB8AC3E}">
        <p14:creationId xmlns:p14="http://schemas.microsoft.com/office/powerpoint/2010/main" val="33848842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3011-F6B9-D36B-E0E7-54DF8F5311E0}"/>
              </a:ext>
            </a:extLst>
          </p:cNvPr>
          <p:cNvSpPr>
            <a:spLocks noGrp="1"/>
          </p:cNvSpPr>
          <p:nvPr>
            <p:ph type="title"/>
          </p:nvPr>
        </p:nvSpPr>
        <p:spPr/>
        <p:txBody>
          <a:bodyPr/>
          <a:lstStyle/>
          <a:p>
            <a:r>
              <a:rPr lang="en-US"/>
              <a:t>SECURE Act / SECURE 2.0 Act</a:t>
            </a:r>
            <a:br>
              <a:rPr lang="en-US"/>
            </a:br>
            <a:r>
              <a:rPr lang="en-US"/>
              <a:t>Timing of Separate Interests</a:t>
            </a:r>
          </a:p>
        </p:txBody>
      </p:sp>
      <p:sp>
        <p:nvSpPr>
          <p:cNvPr id="3" name="Content Placeholder 2">
            <a:extLst>
              <a:ext uri="{FF2B5EF4-FFF2-40B4-BE49-F238E27FC236}">
                <a16:creationId xmlns:a16="http://schemas.microsoft.com/office/drawing/2014/main" id="{7F0B4CB1-CF4E-CBCE-A9BF-8304F27E94DD}"/>
              </a:ext>
            </a:extLst>
          </p:cNvPr>
          <p:cNvSpPr>
            <a:spLocks noGrp="1"/>
          </p:cNvSpPr>
          <p:nvPr>
            <p:ph idx="1"/>
          </p:nvPr>
        </p:nvSpPr>
        <p:spPr/>
        <p:txBody>
          <a:bodyPr>
            <a:normAutofit fontScale="92500"/>
          </a:bodyPr>
          <a:lstStyle/>
          <a:p>
            <a:r>
              <a:rPr lang="en-US" sz="2800"/>
              <a:t>While the 10 year rule has reduced the concern about the age of a recipient, periodic distributions during the 10 year period may be based on the life expectancy of the beneficiary.</a:t>
            </a:r>
          </a:p>
          <a:p>
            <a:r>
              <a:rPr lang="en-US" sz="2800"/>
              <a:t>In the case of a see-through trust, if the trust terms provide that it is to be “immediately divided” on the death of the employee.</a:t>
            </a:r>
          </a:p>
          <a:p>
            <a:r>
              <a:rPr lang="en-US" sz="2800"/>
              <a:t>Immediate division entails:</a:t>
            </a:r>
          </a:p>
          <a:p>
            <a:pPr lvl="1"/>
            <a:r>
              <a:rPr lang="en-US" sz="2400"/>
              <a:t>Immediate termination (but the regulations allow for “administrative delays” so long as amounts received are allocated as though the trust had divided on the employee’s death).</a:t>
            </a:r>
          </a:p>
          <a:p>
            <a:pPr lvl="1"/>
            <a:r>
              <a:rPr lang="en-US" sz="2400"/>
              <a:t>There is no discretion as to the allocation of “post-death distributions.”</a:t>
            </a:r>
          </a:p>
        </p:txBody>
      </p:sp>
    </p:spTree>
    <p:extLst>
      <p:ext uri="{BB962C8B-B14F-4D97-AF65-F5344CB8AC3E}">
        <p14:creationId xmlns:p14="http://schemas.microsoft.com/office/powerpoint/2010/main" val="8441479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0E4C-120C-6054-469D-45A923A1492E}"/>
              </a:ext>
            </a:extLst>
          </p:cNvPr>
          <p:cNvSpPr>
            <a:spLocks noGrp="1"/>
          </p:cNvSpPr>
          <p:nvPr>
            <p:ph type="title"/>
          </p:nvPr>
        </p:nvSpPr>
        <p:spPr/>
        <p:txBody>
          <a:bodyPr/>
          <a:lstStyle/>
          <a:p>
            <a:r>
              <a:rPr lang="en-US"/>
              <a:t>SECURE Act / SECURE 2.0 Act</a:t>
            </a:r>
            <a:br>
              <a:rPr lang="en-US"/>
            </a:br>
            <a:r>
              <a:rPr lang="en-US"/>
              <a:t>Qualified Longevity Annuity Contracts</a:t>
            </a:r>
          </a:p>
        </p:txBody>
      </p:sp>
      <p:sp>
        <p:nvSpPr>
          <p:cNvPr id="3" name="Content Placeholder 2">
            <a:extLst>
              <a:ext uri="{FF2B5EF4-FFF2-40B4-BE49-F238E27FC236}">
                <a16:creationId xmlns:a16="http://schemas.microsoft.com/office/drawing/2014/main" id="{7EC77A4F-186C-41B3-2332-015141EA3D6B}"/>
              </a:ext>
            </a:extLst>
          </p:cNvPr>
          <p:cNvSpPr>
            <a:spLocks noGrp="1"/>
          </p:cNvSpPr>
          <p:nvPr>
            <p:ph idx="1"/>
          </p:nvPr>
        </p:nvSpPr>
        <p:spPr/>
        <p:txBody>
          <a:bodyPr>
            <a:normAutofit fontScale="55000" lnSpcReduction="20000"/>
          </a:bodyPr>
          <a:lstStyle/>
          <a:p>
            <a:r>
              <a:rPr lang="en-US" sz="4400"/>
              <a:t>“Qualified Longevity Annuity Contracts” (“QLACs”) are an option for an employee or IRA owner to use some of his or her retirement account to purchase an annuity that would begin paying at age 85.  </a:t>
            </a:r>
          </a:p>
          <a:p>
            <a:r>
              <a:rPr lang="en-US" sz="4400"/>
              <a:t>The notion is that, by delaying payment, a participant or owner would have greater assurance that he or she would not run out of money prior to death.  </a:t>
            </a:r>
          </a:p>
          <a:p>
            <a:r>
              <a:rPr lang="en-US" sz="4400"/>
              <a:t>The SECURE 2.0 Act increased the amount of a plan account that could be used to purchase the annuity from $125,000 to $200,000--perhaps signaling increased interest in this option. </a:t>
            </a:r>
          </a:p>
          <a:p>
            <a:r>
              <a:rPr lang="en-US" sz="4400"/>
              <a:t>The final regulations provide copious detail on QLACs, particularly as they relate to the computation of the required distributions of the employee or owner when a QLAC has been purchased.</a:t>
            </a:r>
          </a:p>
          <a:p>
            <a:endParaRPr lang="en-US"/>
          </a:p>
        </p:txBody>
      </p:sp>
    </p:spTree>
    <p:extLst>
      <p:ext uri="{BB962C8B-B14F-4D97-AF65-F5344CB8AC3E}">
        <p14:creationId xmlns:p14="http://schemas.microsoft.com/office/powerpoint/2010/main" val="15236720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99AB-23E0-6C99-A61A-E002A9C623BD}"/>
              </a:ext>
            </a:extLst>
          </p:cNvPr>
          <p:cNvSpPr>
            <a:spLocks noGrp="1"/>
          </p:cNvSpPr>
          <p:nvPr>
            <p:ph type="title"/>
          </p:nvPr>
        </p:nvSpPr>
        <p:spPr/>
        <p:txBody>
          <a:bodyPr/>
          <a:lstStyle/>
          <a:p>
            <a: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SECURE Act / SECURE 2.0 Act</a:t>
            </a:r>
            <a:b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br>
            <a: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Scope of Talk</a:t>
            </a:r>
            <a:endParaRPr lang="en-US"/>
          </a:p>
        </p:txBody>
      </p:sp>
      <p:sp>
        <p:nvSpPr>
          <p:cNvPr id="3" name="Content Placeholder 2">
            <a:extLst>
              <a:ext uri="{FF2B5EF4-FFF2-40B4-BE49-F238E27FC236}">
                <a16:creationId xmlns:a16="http://schemas.microsoft.com/office/drawing/2014/main" id="{969BCB87-6722-67D3-579C-50A56A6065CD}"/>
              </a:ext>
            </a:extLst>
          </p:cNvPr>
          <p:cNvSpPr>
            <a:spLocks noGrp="1"/>
          </p:cNvSpPr>
          <p:nvPr>
            <p:ph idx="1"/>
          </p:nvPr>
        </p:nvSpPr>
        <p:spPr>
          <a:xfrm>
            <a:off x="437584" y="1524000"/>
            <a:ext cx="8229600" cy="4525963"/>
          </a:xfrm>
        </p:spPr>
        <p:txBody>
          <a:bodyPr>
            <a:normAutofit fontScale="77500" lnSpcReduction="20000"/>
          </a:bodyPr>
          <a:lstStyle/>
          <a:p>
            <a:r>
              <a:rPr lang="en-US"/>
              <a:t>In July, the Internal Revenue Service issued final regulations concerning the distribution rules under the SECURE Act and the SECURE 2.0 Act. </a:t>
            </a:r>
          </a:p>
          <a:p>
            <a:r>
              <a:rPr lang="en-US"/>
              <a:t>The regulations are effective September 19, 2024 but generally apply to required minimum distributions (“RMDs”) for calendar years beginning on or after January 1, 2025.</a:t>
            </a:r>
          </a:p>
          <a:p>
            <a:r>
              <a:rPr lang="en-US"/>
              <a:t>The regulations deal with the time that an employee with a qualified plan account or owner of an IRA must begin taking distributions from the qualified plan or IRA (the "required beginning date" rules) and the pace that benefits must be taken (the “required minimum distribution” rules).</a:t>
            </a:r>
          </a:p>
          <a:p>
            <a:r>
              <a:rPr lang="en-US"/>
              <a:t>The final regulations and preamble cover 260 pages.  This discussion can only touch on some aspects of the regulations.</a:t>
            </a:r>
          </a:p>
        </p:txBody>
      </p:sp>
    </p:spTree>
    <p:extLst>
      <p:ext uri="{BB962C8B-B14F-4D97-AF65-F5344CB8AC3E}">
        <p14:creationId xmlns:p14="http://schemas.microsoft.com/office/powerpoint/2010/main" val="8986830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3372-7CA8-B191-0958-89A4BC0E612A}"/>
              </a:ext>
            </a:extLst>
          </p:cNvPr>
          <p:cNvSpPr>
            <a:spLocks noGrp="1"/>
          </p:cNvSpPr>
          <p:nvPr>
            <p:ph type="title"/>
          </p:nvPr>
        </p:nvSpPr>
        <p:spPr/>
        <p:txBody>
          <a:bodyPr/>
          <a:lstStyle/>
          <a:p>
            <a:r>
              <a:rPr lang="en-US"/>
              <a:t>SECURE Act / SECURE 2.0 Act</a:t>
            </a:r>
            <a:br>
              <a:rPr lang="en-US"/>
            </a:br>
            <a:r>
              <a:rPr lang="en-US"/>
              <a:t>Change in Method for a Surviving Spouse</a:t>
            </a:r>
          </a:p>
        </p:txBody>
      </p:sp>
      <p:sp>
        <p:nvSpPr>
          <p:cNvPr id="3" name="Content Placeholder 2">
            <a:extLst>
              <a:ext uri="{FF2B5EF4-FFF2-40B4-BE49-F238E27FC236}">
                <a16:creationId xmlns:a16="http://schemas.microsoft.com/office/drawing/2014/main" id="{92F749B5-0D73-FB8F-027C-8C2CF4B51E4C}"/>
              </a:ext>
            </a:extLst>
          </p:cNvPr>
          <p:cNvSpPr>
            <a:spLocks noGrp="1"/>
          </p:cNvSpPr>
          <p:nvPr>
            <p:ph idx="1"/>
          </p:nvPr>
        </p:nvSpPr>
        <p:spPr/>
        <p:txBody>
          <a:bodyPr>
            <a:normAutofit fontScale="77500" lnSpcReduction="20000"/>
          </a:bodyPr>
          <a:lstStyle/>
          <a:p>
            <a:r>
              <a:rPr lang="en-US"/>
              <a:t>The situation: a surviving spouse, who may have elected a 10 year payout, changes his or her election to a life expectancy payout sometime before the end of the 10</a:t>
            </a:r>
            <a:r>
              <a:rPr lang="en-US" baseline="30000"/>
              <a:t>th</a:t>
            </a:r>
            <a:r>
              <a:rPr lang="en-US"/>
              <a:t> year.  The reason for trying: the spouse has no RMDs for the 10 year period.</a:t>
            </a:r>
          </a:p>
          <a:p>
            <a:r>
              <a:rPr lang="en-US"/>
              <a:t>While not disallowing the technique, the Service did undercut the reason for the tactic.  In that instance, a hypothetical deferred distribution schedule is computed. Once computed, the amount is reduced by the actual distributions to the spouse during the period.</a:t>
            </a:r>
          </a:p>
          <a:p>
            <a:r>
              <a:rPr lang="en-US"/>
              <a:t>The difference, if any, is </a:t>
            </a:r>
            <a:r>
              <a:rPr lang="en-US" i="1"/>
              <a:t>not </a:t>
            </a:r>
            <a:r>
              <a:rPr lang="en-US"/>
              <a:t>subject to rollover by the spouse. Note that the rule does not apply to situations where the surviving spouse is subject to the five year payout rule. </a:t>
            </a:r>
          </a:p>
          <a:p>
            <a:r>
              <a:rPr lang="en-US"/>
              <a:t>Responding to requests, the proposed regulations include an example of the computation.</a:t>
            </a:r>
          </a:p>
        </p:txBody>
      </p:sp>
    </p:spTree>
    <p:extLst>
      <p:ext uri="{BB962C8B-B14F-4D97-AF65-F5344CB8AC3E}">
        <p14:creationId xmlns:p14="http://schemas.microsoft.com/office/powerpoint/2010/main" val="25731720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45F922-7CC8-1B29-AEB6-86FAE580CC27}"/>
              </a:ext>
            </a:extLst>
          </p:cNvPr>
          <p:cNvSpPr>
            <a:spLocks noGrp="1"/>
          </p:cNvSpPr>
          <p:nvPr>
            <p:ph type="title"/>
          </p:nvPr>
        </p:nvSpPr>
        <p:spPr/>
        <p:txBody>
          <a:bodyPr/>
          <a:lstStyle/>
          <a:p>
            <a:r>
              <a:rPr lang="en-US"/>
              <a:t>SECURE Act / SECURE 2.0 Act</a:t>
            </a:r>
            <a:br>
              <a:rPr lang="en-US"/>
            </a:br>
            <a:r>
              <a:rPr lang="en-US"/>
              <a:t>Final Regulations</a:t>
            </a:r>
          </a:p>
        </p:txBody>
      </p:sp>
      <p:sp>
        <p:nvSpPr>
          <p:cNvPr id="6" name="Content Placeholder 5">
            <a:extLst>
              <a:ext uri="{FF2B5EF4-FFF2-40B4-BE49-F238E27FC236}">
                <a16:creationId xmlns:a16="http://schemas.microsoft.com/office/drawing/2014/main" id="{E1067167-5318-E970-4AFD-C82C5AABE588}"/>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sz="4800"/>
              <a:t>Questions??</a:t>
            </a:r>
          </a:p>
        </p:txBody>
      </p:sp>
    </p:spTree>
    <p:extLst>
      <p:ext uri="{BB962C8B-B14F-4D97-AF65-F5344CB8AC3E}">
        <p14:creationId xmlns:p14="http://schemas.microsoft.com/office/powerpoint/2010/main" val="18124920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4661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B049-B413-41DE-0B9C-1E942CD01564}"/>
              </a:ext>
            </a:extLst>
          </p:cNvPr>
          <p:cNvSpPr>
            <a:spLocks noGrp="1"/>
          </p:cNvSpPr>
          <p:nvPr>
            <p:ph type="title"/>
          </p:nvPr>
        </p:nvSpPr>
        <p:spPr/>
        <p:txBody>
          <a:bodyPr/>
          <a:lstStyle/>
          <a:p>
            <a: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SECURE Act / SECURE 2.0 Act</a:t>
            </a:r>
            <a:b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br>
            <a: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Scope of Talk </a:t>
            </a:r>
            <a:r>
              <a:rPr kumimoji="0" lang="en-US" sz="24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r>
              <a:rPr kumimoji="0" lang="en-US" sz="2800" b="0" i="1"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con’t</a:t>
            </a:r>
            <a:r>
              <a:rPr kumimoji="0" lang="en-US" sz="24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endParaRPr lang="en-US" sz="2400"/>
          </a:p>
        </p:txBody>
      </p:sp>
      <p:sp>
        <p:nvSpPr>
          <p:cNvPr id="3" name="Content Placeholder 2">
            <a:extLst>
              <a:ext uri="{FF2B5EF4-FFF2-40B4-BE49-F238E27FC236}">
                <a16:creationId xmlns:a16="http://schemas.microsoft.com/office/drawing/2014/main" id="{660350C2-7BC1-8B29-1051-8CDBD69BBDA0}"/>
              </a:ext>
            </a:extLst>
          </p:cNvPr>
          <p:cNvSpPr>
            <a:spLocks noGrp="1"/>
          </p:cNvSpPr>
          <p:nvPr>
            <p:ph idx="1"/>
          </p:nvPr>
        </p:nvSpPr>
        <p:spPr/>
        <p:txBody>
          <a:bodyPr>
            <a:normAutofit lnSpcReduction="10000"/>
          </a:bodyPr>
          <a:lstStyle/>
          <a:p>
            <a:r>
              <a:rPr lang="en-US"/>
              <a:t>The final regulations do not cover all changes made by the Acts, particularly the SECURE 2.0 Act.  </a:t>
            </a:r>
          </a:p>
          <a:p>
            <a:r>
              <a:rPr lang="en-US"/>
              <a:t>As to the topics </a:t>
            </a:r>
            <a:r>
              <a:rPr lang="en-US" i="1"/>
              <a:t>not</a:t>
            </a:r>
            <a:r>
              <a:rPr lang="en-US"/>
              <a:t> covered, the Service may issue regulations or more limited guidance (in the form of revenue notices).  </a:t>
            </a:r>
          </a:p>
          <a:p>
            <a:r>
              <a:rPr lang="en-US"/>
              <a:t>For example, the Service recently issued Revenue Notice 2024-63, which concerns matching contributions made in connection with “qualified student loan payments.” </a:t>
            </a:r>
          </a:p>
        </p:txBody>
      </p:sp>
    </p:spTree>
    <p:extLst>
      <p:ext uri="{BB962C8B-B14F-4D97-AF65-F5344CB8AC3E}">
        <p14:creationId xmlns:p14="http://schemas.microsoft.com/office/powerpoint/2010/main" val="24987870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6BAB-2DDA-A7F1-FDCC-ACD187F9E8B0}"/>
              </a:ext>
            </a:extLst>
          </p:cNvPr>
          <p:cNvSpPr>
            <a:spLocks noGrp="1"/>
          </p:cNvSpPr>
          <p:nvPr>
            <p:ph type="title"/>
          </p:nvPr>
        </p:nvSpPr>
        <p:spPr/>
        <p:txBody>
          <a:bodyPr/>
          <a:lstStyle/>
          <a:p>
            <a:r>
              <a:rPr lang="en-US"/>
              <a:t>SECURE Act / SECURE 2.0 Act</a:t>
            </a:r>
            <a:br>
              <a:rPr lang="en-US"/>
            </a:br>
            <a:r>
              <a:rPr lang="en-US"/>
              <a:t>Final Regulations: Designated Beneficiary</a:t>
            </a:r>
          </a:p>
        </p:txBody>
      </p:sp>
      <p:sp>
        <p:nvSpPr>
          <p:cNvPr id="3" name="Content Placeholder 2">
            <a:extLst>
              <a:ext uri="{FF2B5EF4-FFF2-40B4-BE49-F238E27FC236}">
                <a16:creationId xmlns:a16="http://schemas.microsoft.com/office/drawing/2014/main" id="{0A7734A2-BABF-CC2A-A6F2-EEC17CBCA897}"/>
              </a:ext>
            </a:extLst>
          </p:cNvPr>
          <p:cNvSpPr>
            <a:spLocks noGrp="1"/>
          </p:cNvSpPr>
          <p:nvPr>
            <p:ph idx="1"/>
          </p:nvPr>
        </p:nvSpPr>
        <p:spPr/>
        <p:txBody>
          <a:bodyPr>
            <a:normAutofit fontScale="92500" lnSpcReduction="10000"/>
          </a:bodyPr>
          <a:lstStyle/>
          <a:p>
            <a:r>
              <a:rPr lang="en-US"/>
              <a:t>Must be an individual</a:t>
            </a:r>
          </a:p>
          <a:p>
            <a:r>
              <a:rPr lang="en-US"/>
              <a:t>Must be identifiable</a:t>
            </a:r>
          </a:p>
          <a:p>
            <a:pPr lvl="1"/>
            <a:r>
              <a:rPr lang="en-US"/>
              <a:t>Generic designations will work in some cases (</a:t>
            </a:r>
            <a:r>
              <a:rPr lang="en-US" i="1"/>
              <a:t>e.g</a:t>
            </a:r>
            <a:r>
              <a:rPr lang="en-US"/>
              <a:t>., “my then living children”)</a:t>
            </a:r>
          </a:p>
          <a:p>
            <a:pPr lvl="1"/>
            <a:r>
              <a:rPr lang="en-US"/>
              <a:t>But “fact that an employee’s interest . . . passes to a certain person under the plan under a will or otherwise under applicable State law does not make that person a beneficiary designated under the plan.”</a:t>
            </a:r>
          </a:p>
          <a:p>
            <a:r>
              <a:rPr lang="en-US"/>
              <a:t>Determine by September 30 of year following year of death of employee/owner</a:t>
            </a:r>
          </a:p>
        </p:txBody>
      </p:sp>
    </p:spTree>
    <p:extLst>
      <p:ext uri="{BB962C8B-B14F-4D97-AF65-F5344CB8AC3E}">
        <p14:creationId xmlns:p14="http://schemas.microsoft.com/office/powerpoint/2010/main" val="36990748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3726-2CFE-BD52-BE18-ADCAF48C263A}"/>
              </a:ext>
            </a:extLst>
          </p:cNvPr>
          <p:cNvSpPr>
            <a:spLocks noGrp="1"/>
          </p:cNvSpPr>
          <p:nvPr>
            <p:ph type="title"/>
          </p:nvPr>
        </p:nvSpPr>
        <p:spPr/>
        <p:txBody>
          <a:bodyPr>
            <a:normAutofit fontScale="90000"/>
          </a:bodyPr>
          <a:lstStyle/>
          <a:p>
            <a:r>
              <a:rPr lang="en-US" sz="3600"/>
              <a:t>SECURE Act / SECURE 2.0 Act</a:t>
            </a:r>
            <a:br>
              <a:rPr lang="en-US"/>
            </a:br>
            <a:r>
              <a:rPr lang="en-US" sz="3100"/>
              <a:t>Final Regulations: Eligible Designated Beneficiary</a:t>
            </a:r>
          </a:p>
        </p:txBody>
      </p:sp>
      <p:sp>
        <p:nvSpPr>
          <p:cNvPr id="3" name="Content Placeholder 2">
            <a:extLst>
              <a:ext uri="{FF2B5EF4-FFF2-40B4-BE49-F238E27FC236}">
                <a16:creationId xmlns:a16="http://schemas.microsoft.com/office/drawing/2014/main" id="{E1F951D7-FFFF-4519-92D3-317235103966}"/>
              </a:ext>
            </a:extLst>
          </p:cNvPr>
          <p:cNvSpPr>
            <a:spLocks noGrp="1"/>
          </p:cNvSpPr>
          <p:nvPr>
            <p:ph idx="1"/>
          </p:nvPr>
        </p:nvSpPr>
        <p:spPr/>
        <p:txBody>
          <a:bodyPr>
            <a:normAutofit fontScale="77500" lnSpcReduction="20000"/>
          </a:bodyPr>
          <a:lstStyle/>
          <a:p>
            <a:r>
              <a:rPr lang="en-US"/>
              <a:t>Spouse</a:t>
            </a:r>
          </a:p>
          <a:p>
            <a:r>
              <a:rPr lang="en-US"/>
              <a:t>“Child”:  up to age 21</a:t>
            </a:r>
          </a:p>
          <a:p>
            <a:pPr lvl="1"/>
            <a:r>
              <a:rPr lang="en-US"/>
              <a:t>Includes adoptive children, stepchildren and eligible foster children (</a:t>
            </a:r>
            <a:r>
              <a:rPr lang="en-US" i="1"/>
              <a:t>see</a:t>
            </a:r>
            <a:r>
              <a:rPr lang="en-US"/>
              <a:t> IRC § 152(f)(1))</a:t>
            </a:r>
          </a:p>
          <a:p>
            <a:pPr lvl="1"/>
            <a:r>
              <a:rPr lang="en-US"/>
              <a:t>After reaching majority, child has to exhaust account by end of calendar year that includes 10</a:t>
            </a:r>
            <a:r>
              <a:rPr lang="en-US" baseline="30000"/>
              <a:t>th</a:t>
            </a:r>
            <a:r>
              <a:rPr lang="en-US"/>
              <a:t> anniversary of the 21</a:t>
            </a:r>
            <a:r>
              <a:rPr lang="en-US" baseline="30000"/>
              <a:t>st</a:t>
            </a:r>
            <a:r>
              <a:rPr lang="en-US"/>
              <a:t> birthday</a:t>
            </a:r>
          </a:p>
          <a:p>
            <a:r>
              <a:rPr lang="en-US"/>
              <a:t>Disabled Individual</a:t>
            </a:r>
          </a:p>
          <a:p>
            <a:r>
              <a:rPr lang="en-US"/>
              <a:t>Chronically Ill Individual</a:t>
            </a:r>
          </a:p>
          <a:p>
            <a:r>
              <a:rPr lang="en-US"/>
              <a:t>Beneficiary not more than 10 years younger than employee/owner</a:t>
            </a:r>
          </a:p>
          <a:p>
            <a:r>
              <a:rPr lang="en-US"/>
              <a:t>Designated beneficiary if employee/owner died before effective date of distribution rules under SECURE Act (January 1, 2020)</a:t>
            </a:r>
          </a:p>
        </p:txBody>
      </p:sp>
    </p:spTree>
    <p:extLst>
      <p:ext uri="{BB962C8B-B14F-4D97-AF65-F5344CB8AC3E}">
        <p14:creationId xmlns:p14="http://schemas.microsoft.com/office/powerpoint/2010/main" val="1431319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D442-F94A-3134-4474-A87C92248073}"/>
              </a:ext>
            </a:extLst>
          </p:cNvPr>
          <p:cNvSpPr>
            <a:spLocks noGrp="1"/>
          </p:cNvSpPr>
          <p:nvPr>
            <p:ph type="title"/>
          </p:nvPr>
        </p:nvSpPr>
        <p:spPr/>
        <p:txBody>
          <a:bodyPr>
            <a:normAutofit fontScale="90000"/>
          </a:bodyPr>
          <a:lstStyle/>
          <a:p>
            <a:r>
              <a:rPr lang="en-US" sz="3600"/>
              <a:t>SECURE Act / SECURE 2.0 Act</a:t>
            </a:r>
            <a:br>
              <a:rPr lang="en-US"/>
            </a:br>
            <a:r>
              <a:rPr lang="en-US" sz="2800"/>
              <a:t>Final Regulations: Eligible Designated Beneficiary</a:t>
            </a:r>
            <a:r>
              <a:rPr lang="en-US" sz="2700"/>
              <a:t> </a:t>
            </a:r>
            <a:r>
              <a:rPr lang="en-US" sz="2200"/>
              <a:t>(</a:t>
            </a:r>
            <a:r>
              <a:rPr lang="en-US" sz="2200" i="1"/>
              <a:t>cont’d</a:t>
            </a:r>
            <a:r>
              <a:rPr lang="en-US" sz="2200"/>
              <a:t>)</a:t>
            </a:r>
            <a:endParaRPr lang="en-US" sz="2700"/>
          </a:p>
        </p:txBody>
      </p:sp>
      <p:sp>
        <p:nvSpPr>
          <p:cNvPr id="3" name="Content Placeholder 2">
            <a:extLst>
              <a:ext uri="{FF2B5EF4-FFF2-40B4-BE49-F238E27FC236}">
                <a16:creationId xmlns:a16="http://schemas.microsoft.com/office/drawing/2014/main" id="{1EA692E3-A9AE-77F4-9C2F-BBF271B19FF9}"/>
              </a:ext>
            </a:extLst>
          </p:cNvPr>
          <p:cNvSpPr>
            <a:spLocks noGrp="1"/>
          </p:cNvSpPr>
          <p:nvPr>
            <p:ph idx="1"/>
          </p:nvPr>
        </p:nvSpPr>
        <p:spPr/>
        <p:txBody>
          <a:bodyPr>
            <a:normAutofit fontScale="85000" lnSpcReduction="20000"/>
          </a:bodyPr>
          <a:lstStyle/>
          <a:p>
            <a:r>
              <a:rPr lang="en-US"/>
              <a:t>Chronically ill / disabled individual</a:t>
            </a:r>
          </a:p>
          <a:p>
            <a:pPr lvl="1"/>
            <a:r>
              <a:rPr lang="en-US"/>
              <a:t>The regulations apply the definition of disability under IRC §72(m)(7): namely, whether an individual is unable to engage in substantial gainful activity.  </a:t>
            </a:r>
          </a:p>
          <a:p>
            <a:pPr lvl="1"/>
            <a:r>
              <a:rPr lang="en-US"/>
              <a:t>The Preamble acknowledges that the standard may be difficult to apply for an individual under age 18.  </a:t>
            </a:r>
          </a:p>
          <a:p>
            <a:pPr lvl="1"/>
            <a:r>
              <a:rPr lang="en-US"/>
              <a:t>Thus, if as of the date of the employee’s/owner’s death, a beneficiary is younger than age 18, the regulations apply a standard that requires a beneficiary to have a “medically determinable physical or mental impairment that results in marked and severe functional limitations, and that can be expected to result in death or to be of long-continued and indefinite duration.”</a:t>
            </a:r>
          </a:p>
        </p:txBody>
      </p:sp>
    </p:spTree>
    <p:extLst>
      <p:ext uri="{BB962C8B-B14F-4D97-AF65-F5344CB8AC3E}">
        <p14:creationId xmlns:p14="http://schemas.microsoft.com/office/powerpoint/2010/main" val="41762523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AD52-7E31-9851-6AC5-E337D5909265}"/>
              </a:ext>
            </a:extLst>
          </p:cNvPr>
          <p:cNvSpPr>
            <a:spLocks noGrp="1"/>
          </p:cNvSpPr>
          <p:nvPr>
            <p:ph type="title"/>
          </p:nvPr>
        </p:nvSpPr>
        <p:spPr/>
        <p:txBody>
          <a:bodyPr/>
          <a:lstStyle/>
          <a:p>
            <a:r>
              <a:rPr kumimoji="0" lang="en-US"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SECURE Act / SECURE 2.0 Act</a:t>
            </a:r>
            <a:br>
              <a:rPr kumimoji="0" lang="en-US" sz="29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br>
            <a:r>
              <a:rPr kumimoji="0" lang="en-US" sz="25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Final Regulations: Eligible Designated Beneficiary</a:t>
            </a:r>
            <a:r>
              <a:rPr kumimoji="0" lang="en-US" sz="24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 </a:t>
            </a:r>
            <a:r>
              <a:rPr kumimoji="0" lang="en-US" sz="20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r>
              <a:rPr kumimoji="0" lang="en-US" sz="2000" b="0" i="1"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cont’d</a:t>
            </a:r>
            <a:r>
              <a:rPr kumimoji="0" lang="en-US" sz="20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endParaRPr lang="en-US"/>
          </a:p>
        </p:txBody>
      </p:sp>
      <p:sp>
        <p:nvSpPr>
          <p:cNvPr id="3" name="Content Placeholder 2">
            <a:extLst>
              <a:ext uri="{FF2B5EF4-FFF2-40B4-BE49-F238E27FC236}">
                <a16:creationId xmlns:a16="http://schemas.microsoft.com/office/drawing/2014/main" id="{C4EDFC3D-0700-4348-F75C-F8849CACA147}"/>
              </a:ext>
            </a:extLst>
          </p:cNvPr>
          <p:cNvSpPr>
            <a:spLocks noGrp="1"/>
          </p:cNvSpPr>
          <p:nvPr>
            <p:ph idx="1"/>
          </p:nvPr>
        </p:nvSpPr>
        <p:spPr/>
        <p:txBody>
          <a:bodyPr>
            <a:normAutofit fontScale="70000" lnSpcReduction="20000"/>
          </a:bodyPr>
          <a:lstStyle/>
          <a:p>
            <a:r>
              <a:rPr lang="en-US" sz="3400"/>
              <a:t>The regulation provides a safe harbor for determining whether a beneficiary is disabled: a determination by the Social Security Administration that the individual is disabled.  </a:t>
            </a:r>
          </a:p>
          <a:p>
            <a:r>
              <a:rPr lang="en-US" sz="3400"/>
              <a:t>This provision is merely a safe harbor, and a beneficiary does </a:t>
            </a:r>
            <a:r>
              <a:rPr lang="en-US" sz="3400" i="1"/>
              <a:t>not</a:t>
            </a:r>
            <a:r>
              <a:rPr lang="en-US" sz="3400"/>
              <a:t> have to have a Social Security determination disability in place.</a:t>
            </a:r>
          </a:p>
          <a:p>
            <a:r>
              <a:rPr lang="en-US" sz="3400"/>
              <a:t>The Service rejected requests that the safe harbor include a determination by a state court in a guardianship proceeding that a beneficiary is incapacitated or that the individual is an eligible individual under an ABLE account.</a:t>
            </a:r>
          </a:p>
          <a:p>
            <a:r>
              <a:rPr lang="en-US" sz="3400"/>
              <a:t>The Service rejected self-certifications of disability or a chronic illness.</a:t>
            </a:r>
          </a:p>
          <a:p>
            <a:r>
              <a:rPr lang="en-US" sz="3400"/>
              <a:t>For an employee who died in 2020 to 2023, the documentation need not be given to a plan administrator until October 31, 2025</a:t>
            </a:r>
            <a:r>
              <a:rPr lang="en-US"/>
              <a:t>.</a:t>
            </a:r>
          </a:p>
        </p:txBody>
      </p:sp>
    </p:spTree>
    <p:extLst>
      <p:ext uri="{BB962C8B-B14F-4D97-AF65-F5344CB8AC3E}">
        <p14:creationId xmlns:p14="http://schemas.microsoft.com/office/powerpoint/2010/main" val="15664149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B5E0-5CA7-357C-06F4-A65BF54F8F33}"/>
              </a:ext>
            </a:extLst>
          </p:cNvPr>
          <p:cNvSpPr>
            <a:spLocks noGrp="1"/>
          </p:cNvSpPr>
          <p:nvPr>
            <p:ph type="title"/>
          </p:nvPr>
        </p:nvSpPr>
        <p:spPr/>
        <p:txBody>
          <a:bodyPr/>
          <a:lstStyle/>
          <a:p>
            <a:r>
              <a:rPr kumimoji="0" lang="en-US" sz="32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SECURE Act / SECURE 2.0 Act</a:t>
            </a:r>
            <a:br>
              <a:rPr kumimoji="0" lang="en-US" sz="29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br>
            <a:r>
              <a:rPr kumimoji="0" lang="en-US" sz="25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Final Regulations: Eligible Designated Beneficiary</a:t>
            </a:r>
            <a:r>
              <a:rPr kumimoji="0" lang="en-US" sz="24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 </a:t>
            </a:r>
            <a:r>
              <a:rPr kumimoji="0" lang="en-US" sz="20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r>
              <a:rPr kumimoji="0" lang="en-US" sz="2000" b="0" i="1"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cont’d</a:t>
            </a:r>
            <a:r>
              <a:rPr kumimoji="0" lang="en-US" sz="2000" b="0" i="0" u="none" strike="noStrike" kern="1200" cap="none" spc="0" normalizeH="0" baseline="0" noProof="0">
                <a:ln>
                  <a:noFill/>
                </a:ln>
                <a:solidFill>
                  <a:prstClr val="white"/>
                </a:solidFill>
                <a:effectLst/>
                <a:uLnTx/>
                <a:uFillTx/>
                <a:latin typeface="Palatino Linotype" panose="02040502050505030304" pitchFamily="18" charset="0"/>
                <a:ea typeface="+mj-ea"/>
                <a:cs typeface="+mj-cs"/>
              </a:rPr>
              <a:t>)</a:t>
            </a:r>
            <a:endParaRPr lang="en-US"/>
          </a:p>
        </p:txBody>
      </p:sp>
      <p:sp>
        <p:nvSpPr>
          <p:cNvPr id="3" name="Content Placeholder 2">
            <a:extLst>
              <a:ext uri="{FF2B5EF4-FFF2-40B4-BE49-F238E27FC236}">
                <a16:creationId xmlns:a16="http://schemas.microsoft.com/office/drawing/2014/main" id="{C53725D4-55FF-C827-E061-ACE06F41EF46}"/>
              </a:ext>
            </a:extLst>
          </p:cNvPr>
          <p:cNvSpPr>
            <a:spLocks noGrp="1"/>
          </p:cNvSpPr>
          <p:nvPr>
            <p:ph idx="1"/>
          </p:nvPr>
        </p:nvSpPr>
        <p:spPr/>
        <p:txBody>
          <a:bodyPr/>
          <a:lstStyle/>
          <a:p>
            <a:r>
              <a:rPr lang="en-US"/>
              <a:t>The regulation provides details for documenting an individual's condition (not discussed here).  </a:t>
            </a:r>
          </a:p>
          <a:p>
            <a:r>
              <a:rPr lang="en-US"/>
              <a:t>For a designated beneficiary who is both a minor and disabled or chronically ill, the designated beneficiary will continue to be treated as an eligible designated beneficiary after reaching the age of majority only if the documentation requirements are timely met with respect to the beneficiary.</a:t>
            </a:r>
          </a:p>
          <a:p>
            <a:endParaRPr lang="en-US"/>
          </a:p>
        </p:txBody>
      </p:sp>
    </p:spTree>
    <p:extLst>
      <p:ext uri="{BB962C8B-B14F-4D97-AF65-F5344CB8AC3E}">
        <p14:creationId xmlns:p14="http://schemas.microsoft.com/office/powerpoint/2010/main" val="14909116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E9B5-31E4-0577-978C-FC159675CF40}"/>
              </a:ext>
            </a:extLst>
          </p:cNvPr>
          <p:cNvSpPr>
            <a:spLocks noGrp="1"/>
          </p:cNvSpPr>
          <p:nvPr>
            <p:ph type="title"/>
          </p:nvPr>
        </p:nvSpPr>
        <p:spPr/>
        <p:txBody>
          <a:bodyPr>
            <a:normAutofit fontScale="90000"/>
          </a:bodyPr>
          <a:lstStyle/>
          <a:p>
            <a:r>
              <a:rPr lang="en-US" sz="3600"/>
              <a:t>SECURE Act / SECURE 2.0 Act</a:t>
            </a:r>
            <a:br>
              <a:rPr lang="en-US"/>
            </a:br>
            <a:r>
              <a:rPr lang="en-US" sz="2800"/>
              <a:t>Periodic Distributions During the 10 Year Payout Period</a:t>
            </a:r>
          </a:p>
        </p:txBody>
      </p:sp>
      <p:sp>
        <p:nvSpPr>
          <p:cNvPr id="3" name="Content Placeholder 2">
            <a:extLst>
              <a:ext uri="{FF2B5EF4-FFF2-40B4-BE49-F238E27FC236}">
                <a16:creationId xmlns:a16="http://schemas.microsoft.com/office/drawing/2014/main" id="{B85B879D-3FF3-A295-778F-55A291919DDA}"/>
              </a:ext>
            </a:extLst>
          </p:cNvPr>
          <p:cNvSpPr>
            <a:spLocks noGrp="1"/>
          </p:cNvSpPr>
          <p:nvPr>
            <p:ph idx="1"/>
          </p:nvPr>
        </p:nvSpPr>
        <p:spPr/>
        <p:txBody>
          <a:bodyPr>
            <a:normAutofit fontScale="77500" lnSpcReduction="20000"/>
          </a:bodyPr>
          <a:lstStyle/>
          <a:p>
            <a:r>
              <a:rPr lang="en-US"/>
              <a:t>The biggest surprise in the proposed regulation was the requirement that a beneficiary (other than an eligible designated beneficiary) take periodic distributions during the 10 year period—most commentators thought that the law required only an exhaustion of the account by the end of 10 years.</a:t>
            </a:r>
          </a:p>
          <a:p>
            <a:r>
              <a:rPr lang="en-US"/>
              <a:t>In the final regulations, the Service is continuing to take the position that, unless someone is an eligible designated beneficiary, any other beneficiary must take periodic distributions during the 10 year period.   </a:t>
            </a:r>
          </a:p>
          <a:p>
            <a:r>
              <a:rPr lang="en-US"/>
              <a:t>While the Service’s position is controversial, Congress (in the SECURE 2.0 Act) had the chance to repudiate the Service’s position: it did not.  A </a:t>
            </a:r>
            <a:r>
              <a:rPr lang="en-US" i="1"/>
              <a:t>Chevron </a:t>
            </a:r>
            <a:r>
              <a:rPr lang="en-US"/>
              <a:t>challenge to the regulation seems unlikely to succeed.</a:t>
            </a:r>
          </a:p>
          <a:p>
            <a:endParaRPr lang="en-US"/>
          </a:p>
        </p:txBody>
      </p:sp>
    </p:spTree>
    <p:extLst>
      <p:ext uri="{BB962C8B-B14F-4D97-AF65-F5344CB8AC3E}">
        <p14:creationId xmlns:p14="http://schemas.microsoft.com/office/powerpoint/2010/main" val="1670392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4.03.14"/>
  <p:tag name="AS_TITLE" val="Aspose.Slides for .NET 4.0 Client Profile"/>
  <p:tag name="AS_VERSION" val="24.3"/>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52B60F49-23AD-43C1-9DC3-1010C96CEBE0}" vid="{42B38335-3AC8-45EA-9DBE-98E762A493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WORKSITE!14053341.1</documentid>
  <senderid>OTOOLEM</senderid>
  <senderemail>MOTOOLE@HSELAW.COM</senderemail>
  <lastmodified>2024-09-18T09:59:29.0000000-04:00</lastmodified>
  <database>WORKSITE</database>
</properties>
</file>

<file path=customXml/itemProps1.xml><?xml version="1.0" encoding="utf-8"?>
<ds:datastoreItem xmlns:ds="http://schemas.openxmlformats.org/officeDocument/2006/customXml" ds:itemID="{2BF08343-E644-42F6-9456-C1B3B34478A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2550</Words>
  <Application>Microsoft Office PowerPoint</Application>
  <PresentationFormat>On-screen Show (4:3)</PresentationFormat>
  <Paragraphs>127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Arial Narrow</vt:lpstr>
      <vt:lpstr>Baskerville Old Face</vt:lpstr>
      <vt:lpstr>Palatino Linotype</vt:lpstr>
      <vt:lpstr>Cambria Math</vt:lpstr>
      <vt:lpstr>Arial</vt:lpstr>
      <vt:lpstr>Calibri</vt:lpstr>
      <vt:lpstr>EngraversGothic BT</vt:lpstr>
      <vt:lpstr>Blank</vt:lpstr>
      <vt:lpstr>SECURE Act / SECURE 2.0 Act Some Highlights of the Final Regulations</vt:lpstr>
      <vt:lpstr>SECURE Act / SECURE 2.0 Act Scope of Talk</vt:lpstr>
      <vt:lpstr>SECURE Act / SECURE 2.0 Act Scope of Talk (con’t)</vt:lpstr>
      <vt:lpstr>SECURE Act / SECURE 2.0 Act Final Regulations: Designated Beneficiary</vt:lpstr>
      <vt:lpstr>SECURE Act / SECURE 2.0 Act Final Regulations: Eligible Designated Beneficiary</vt:lpstr>
      <vt:lpstr>SECURE Act / SECURE 2.0 Act Final Regulations: Eligible Designated Beneficiary (cont’d)</vt:lpstr>
      <vt:lpstr>SECURE Act / SECURE 2.0 Act Final Regulations: Eligible Designated Beneficiary (cont’d)</vt:lpstr>
      <vt:lpstr>SECURE Act / SECURE 2.0 Act Final Regulations: Eligible Designated Beneficiary (cont’d)</vt:lpstr>
      <vt:lpstr>SECURE Act / SECURE 2.0 Act Periodic Distributions During the 10 Year Payout Period</vt:lpstr>
      <vt:lpstr>SECURE Act / SECURE 2.0 Act Periodic Distributions During the 10 Year Payout Period: Interim Relief</vt:lpstr>
      <vt:lpstr>SECURE Act / SECURE 2.0 Act Periodic Distributions During the 10 Year Payout Period: Status of Prior Distributions</vt:lpstr>
      <vt:lpstr>SECURE Act / SECURE 2.0 Act Periodic Distributions During the 10 Year Payout Period: Status of Prior Distributions (con’t)</vt:lpstr>
      <vt:lpstr>SECURE Act / SECURE 2.0 Act Deceased Spousal Beneficiary Option</vt:lpstr>
      <vt:lpstr>SECURE Act / SECURE 2.0 Act See-Through Trusts:  Nomenclature</vt:lpstr>
      <vt:lpstr>SECURE Act / SECURE 2.0 Act See-Through Trusts:  Nomenclature (con’t)</vt:lpstr>
      <vt:lpstr>SECURE Act / SECURE 2.0 Act Applicable Multi-Beneficiary Trusts</vt:lpstr>
      <vt:lpstr>SECURE Act / SECURE 2.0 Act Distributions in Year of Death</vt:lpstr>
      <vt:lpstr>SECURE Act / SECURE 2.0 Act Timing of Separate Interests</vt:lpstr>
      <vt:lpstr>SECURE Act / SECURE 2.0 Act Qualified Longevity Annuity Contracts</vt:lpstr>
      <vt:lpstr>SECURE Act / SECURE 2.0 Act Change in Method for a Surviving Spouse</vt:lpstr>
      <vt:lpstr>SECURE Act / SECURE 2.0 Act Final Regulations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2024-09-18T14:08:48Z</dcterms:modified>
</cp:coreProperties>
</file>