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handoutMasterIdLst>
    <p:handoutMasterId r:id="rId33"/>
  </p:handoutMasterIdLst>
  <p:sldIdLst>
    <p:sldId id="312" r:id="rId2"/>
    <p:sldId id="428" r:id="rId3"/>
    <p:sldId id="429" r:id="rId4"/>
    <p:sldId id="430" r:id="rId5"/>
    <p:sldId id="431" r:id="rId6"/>
    <p:sldId id="432" r:id="rId7"/>
    <p:sldId id="433" r:id="rId8"/>
    <p:sldId id="434" r:id="rId9"/>
    <p:sldId id="435" r:id="rId10"/>
    <p:sldId id="450" r:id="rId11"/>
    <p:sldId id="436" r:id="rId12"/>
    <p:sldId id="438" r:id="rId13"/>
    <p:sldId id="439" r:id="rId14"/>
    <p:sldId id="441" r:id="rId15"/>
    <p:sldId id="442" r:id="rId16"/>
    <p:sldId id="443" r:id="rId17"/>
    <p:sldId id="321" r:id="rId18"/>
    <p:sldId id="531" r:id="rId19"/>
    <p:sldId id="460" r:id="rId20"/>
    <p:sldId id="503" r:id="rId21"/>
    <p:sldId id="535" r:id="rId22"/>
    <p:sldId id="320" r:id="rId23"/>
    <p:sldId id="533" r:id="rId24"/>
    <p:sldId id="537" r:id="rId25"/>
    <p:sldId id="447" r:id="rId26"/>
    <p:sldId id="448" r:id="rId27"/>
    <p:sldId id="426" r:id="rId28"/>
    <p:sldId id="385" r:id="rId29"/>
    <p:sldId id="387" r:id="rId30"/>
    <p:sldId id="410" r:id="rId3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7D6876F-DA89-4198-8170-07DC13AAC98B}">
          <p14:sldIdLst>
            <p14:sldId id="312"/>
            <p14:sldId id="428"/>
            <p14:sldId id="429"/>
            <p14:sldId id="430"/>
            <p14:sldId id="431"/>
            <p14:sldId id="432"/>
            <p14:sldId id="433"/>
            <p14:sldId id="434"/>
            <p14:sldId id="435"/>
            <p14:sldId id="450"/>
            <p14:sldId id="436"/>
            <p14:sldId id="438"/>
            <p14:sldId id="439"/>
            <p14:sldId id="441"/>
            <p14:sldId id="442"/>
            <p14:sldId id="443"/>
            <p14:sldId id="321"/>
            <p14:sldId id="531"/>
            <p14:sldId id="460"/>
            <p14:sldId id="503"/>
            <p14:sldId id="535"/>
            <p14:sldId id="320"/>
            <p14:sldId id="533"/>
            <p14:sldId id="537"/>
            <p14:sldId id="447"/>
            <p14:sldId id="448"/>
            <p14:sldId id="426"/>
            <p14:sldId id="385"/>
            <p14:sldId id="387"/>
          </p14:sldIdLst>
        </p14:section>
        <p14:section name="Untitled Section" id="{1555544E-E05E-4C99-B733-82CCB4BCFF9C}">
          <p14:sldIdLst>
            <p14:sldId id="41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237B"/>
    <a:srgbClr val="FFFF00"/>
    <a:srgbClr val="FF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33" autoAdjust="0"/>
  </p:normalViewPr>
  <p:slideViewPr>
    <p:cSldViewPr showGuides="1">
      <p:cViewPr varScale="1">
        <p:scale>
          <a:sx n="105" d="100"/>
          <a:sy n="105" d="100"/>
        </p:scale>
        <p:origin x="175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9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5.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7.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92466B-C6D1-40DC-8F70-E08955DC4677}" type="doc">
      <dgm:prSet loTypeId="urn:microsoft.com/office/officeart/2005/8/layout/arrow1" loCatId="relationship" qsTypeId="urn:microsoft.com/office/officeart/2005/8/quickstyle/simple2" qsCatId="simple" csTypeId="urn:microsoft.com/office/officeart/2005/8/colors/colorful2" csCatId="colorful" phldr="1"/>
      <dgm:spPr/>
      <dgm:t>
        <a:bodyPr/>
        <a:lstStyle/>
        <a:p>
          <a:endParaRPr lang="en-US"/>
        </a:p>
      </dgm:t>
    </dgm:pt>
    <dgm:pt modelId="{80EFE680-00F0-4E28-B35C-890991CD54B5}">
      <dgm:prSet phldrT="[Text]"/>
      <dgm:spPr/>
      <dgm:t>
        <a:bodyPr/>
        <a:lstStyle/>
        <a:p>
          <a:r>
            <a:rPr lang="en-US" dirty="0"/>
            <a:t>Married</a:t>
          </a:r>
        </a:p>
      </dgm:t>
    </dgm:pt>
    <dgm:pt modelId="{AB5E04AB-9D21-46FC-A8E5-759C187E372A}" type="parTrans" cxnId="{D42933F1-EB23-4382-A5D6-37175D3065FF}">
      <dgm:prSet/>
      <dgm:spPr/>
      <dgm:t>
        <a:bodyPr/>
        <a:lstStyle/>
        <a:p>
          <a:endParaRPr lang="en-US"/>
        </a:p>
      </dgm:t>
    </dgm:pt>
    <dgm:pt modelId="{CA67F2C8-AB23-467B-B5FE-C370C9478C2C}" type="sibTrans" cxnId="{D42933F1-EB23-4382-A5D6-37175D3065FF}">
      <dgm:prSet/>
      <dgm:spPr/>
      <dgm:t>
        <a:bodyPr/>
        <a:lstStyle/>
        <a:p>
          <a:endParaRPr lang="en-US"/>
        </a:p>
      </dgm:t>
    </dgm:pt>
    <dgm:pt modelId="{1A2D8950-512A-4252-9667-DB46C517AEEA}">
      <dgm:prSet phldrT="[Text]"/>
      <dgm:spPr/>
      <dgm:t>
        <a:bodyPr/>
        <a:lstStyle/>
        <a:p>
          <a:r>
            <a:rPr lang="en-US" dirty="0"/>
            <a:t>Single</a:t>
          </a:r>
        </a:p>
      </dgm:t>
    </dgm:pt>
    <dgm:pt modelId="{B3F78912-8EF3-4BCF-9BF0-5D658EE2AAE1}" type="parTrans" cxnId="{B91473E3-4028-4298-892C-9F1889C52A76}">
      <dgm:prSet/>
      <dgm:spPr/>
      <dgm:t>
        <a:bodyPr/>
        <a:lstStyle/>
        <a:p>
          <a:endParaRPr lang="en-US"/>
        </a:p>
      </dgm:t>
    </dgm:pt>
    <dgm:pt modelId="{FD353118-098E-4BF3-BBEE-0DCE74BA5FA0}" type="sibTrans" cxnId="{B91473E3-4028-4298-892C-9F1889C52A76}">
      <dgm:prSet/>
      <dgm:spPr/>
      <dgm:t>
        <a:bodyPr/>
        <a:lstStyle/>
        <a:p>
          <a:endParaRPr lang="en-US"/>
        </a:p>
      </dgm:t>
    </dgm:pt>
    <dgm:pt modelId="{02443AA5-DCFD-40E8-926C-23118CA79CD4}" type="pres">
      <dgm:prSet presAssocID="{BD92466B-C6D1-40DC-8F70-E08955DC4677}" presName="cycle" presStyleCnt="0">
        <dgm:presLayoutVars>
          <dgm:dir/>
          <dgm:resizeHandles val="exact"/>
        </dgm:presLayoutVars>
      </dgm:prSet>
      <dgm:spPr/>
    </dgm:pt>
    <dgm:pt modelId="{F0E894D5-41E3-432F-A39F-032EEA2C5EAF}" type="pres">
      <dgm:prSet presAssocID="{80EFE680-00F0-4E28-B35C-890991CD54B5}" presName="arrow" presStyleLbl="node1" presStyleIdx="0" presStyleCnt="2">
        <dgm:presLayoutVars>
          <dgm:bulletEnabled val="1"/>
        </dgm:presLayoutVars>
      </dgm:prSet>
      <dgm:spPr/>
    </dgm:pt>
    <dgm:pt modelId="{2E1B9AAF-451D-4D60-906C-1AFF9BD557A9}" type="pres">
      <dgm:prSet presAssocID="{1A2D8950-512A-4252-9667-DB46C517AEEA}" presName="arrow" presStyleLbl="node1" presStyleIdx="1" presStyleCnt="2">
        <dgm:presLayoutVars>
          <dgm:bulletEnabled val="1"/>
        </dgm:presLayoutVars>
      </dgm:prSet>
      <dgm:spPr/>
    </dgm:pt>
  </dgm:ptLst>
  <dgm:cxnLst>
    <dgm:cxn modelId="{D8DDC237-DE98-4F8B-9782-396E652BB2EB}" type="presOf" srcId="{80EFE680-00F0-4E28-B35C-890991CD54B5}" destId="{F0E894D5-41E3-432F-A39F-032EEA2C5EAF}" srcOrd="0" destOrd="0" presId="urn:microsoft.com/office/officeart/2005/8/layout/arrow1"/>
    <dgm:cxn modelId="{D5320DA1-140F-4C28-A90F-A48DA625F8D8}" type="presOf" srcId="{BD92466B-C6D1-40DC-8F70-E08955DC4677}" destId="{02443AA5-DCFD-40E8-926C-23118CA79CD4}" srcOrd="0" destOrd="0" presId="urn:microsoft.com/office/officeart/2005/8/layout/arrow1"/>
    <dgm:cxn modelId="{377268DA-9044-4F07-956F-80D010D4E003}" type="presOf" srcId="{1A2D8950-512A-4252-9667-DB46C517AEEA}" destId="{2E1B9AAF-451D-4D60-906C-1AFF9BD557A9}" srcOrd="0" destOrd="0" presId="urn:microsoft.com/office/officeart/2005/8/layout/arrow1"/>
    <dgm:cxn modelId="{B91473E3-4028-4298-892C-9F1889C52A76}" srcId="{BD92466B-C6D1-40DC-8F70-E08955DC4677}" destId="{1A2D8950-512A-4252-9667-DB46C517AEEA}" srcOrd="1" destOrd="0" parTransId="{B3F78912-8EF3-4BCF-9BF0-5D658EE2AAE1}" sibTransId="{FD353118-098E-4BF3-BBEE-0DCE74BA5FA0}"/>
    <dgm:cxn modelId="{D42933F1-EB23-4382-A5D6-37175D3065FF}" srcId="{BD92466B-C6D1-40DC-8F70-E08955DC4677}" destId="{80EFE680-00F0-4E28-B35C-890991CD54B5}" srcOrd="0" destOrd="0" parTransId="{AB5E04AB-9D21-46FC-A8E5-759C187E372A}" sibTransId="{CA67F2C8-AB23-467B-B5FE-C370C9478C2C}"/>
    <dgm:cxn modelId="{2E3B9B06-4A8A-4DEE-B3DD-B4243A7CDE6F}" type="presParOf" srcId="{02443AA5-DCFD-40E8-926C-23118CA79CD4}" destId="{F0E894D5-41E3-432F-A39F-032EEA2C5EAF}" srcOrd="0" destOrd="0" presId="urn:microsoft.com/office/officeart/2005/8/layout/arrow1"/>
    <dgm:cxn modelId="{078553B5-475B-4FBC-B1AB-2E3D67BF0349}" type="presParOf" srcId="{02443AA5-DCFD-40E8-926C-23118CA79CD4}" destId="{2E1B9AAF-451D-4D60-906C-1AFF9BD557A9}"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EAE836C-9480-4C9F-9C4B-C85F023C81EB}" type="doc">
      <dgm:prSet loTypeId="urn:microsoft.com/office/officeart/2005/8/layout/radial5" loCatId="relationship" qsTypeId="urn:microsoft.com/office/officeart/2005/8/quickstyle/3d3" qsCatId="3D" csTypeId="urn:microsoft.com/office/officeart/2005/8/colors/colorful1" csCatId="colorful" phldr="1"/>
      <dgm:spPr/>
      <dgm:t>
        <a:bodyPr/>
        <a:lstStyle/>
        <a:p>
          <a:endParaRPr lang="en-US"/>
        </a:p>
      </dgm:t>
    </dgm:pt>
    <dgm:pt modelId="{6B88A5FB-8493-4DDB-8DB4-E8D930F29B60}">
      <dgm:prSet phldrT="[Text]"/>
      <dgm:spPr>
        <a:solidFill>
          <a:schemeClr val="accent6">
            <a:lumMod val="40000"/>
            <a:lumOff val="60000"/>
          </a:schemeClr>
        </a:solidFill>
      </dgm:spPr>
      <dgm:t>
        <a:bodyPr/>
        <a:lstStyle/>
        <a:p>
          <a:r>
            <a:rPr lang="en-US" dirty="0">
              <a:solidFill>
                <a:schemeClr val="tx1"/>
              </a:solidFill>
            </a:rPr>
            <a:t>Two Scenarios</a:t>
          </a:r>
        </a:p>
      </dgm:t>
    </dgm:pt>
    <dgm:pt modelId="{B9B3BCD2-80AE-466E-92D4-202512DF4568}" type="parTrans" cxnId="{18475A94-8076-4C75-B7F2-166931C7A460}">
      <dgm:prSet/>
      <dgm:spPr/>
      <dgm:t>
        <a:bodyPr/>
        <a:lstStyle/>
        <a:p>
          <a:endParaRPr lang="en-US"/>
        </a:p>
      </dgm:t>
    </dgm:pt>
    <dgm:pt modelId="{7E7BC773-8A49-4001-AD70-62A8860E548B}" type="sibTrans" cxnId="{18475A94-8076-4C75-B7F2-166931C7A460}">
      <dgm:prSet/>
      <dgm:spPr/>
      <dgm:t>
        <a:bodyPr/>
        <a:lstStyle/>
        <a:p>
          <a:endParaRPr lang="en-US"/>
        </a:p>
      </dgm:t>
    </dgm:pt>
    <dgm:pt modelId="{74F05729-A8D3-4DB4-8947-225B4DC00D94}">
      <dgm:prSet phldrT="[Text]"/>
      <dgm:spPr>
        <a:solidFill>
          <a:srgbClr val="C00000"/>
        </a:solidFill>
      </dgm:spPr>
      <dgm:t>
        <a:bodyPr/>
        <a:lstStyle/>
        <a:p>
          <a:r>
            <a:rPr lang="en-US" dirty="0"/>
            <a:t>Strategies to protect as much as possible for beneficiaries</a:t>
          </a:r>
        </a:p>
      </dgm:t>
    </dgm:pt>
    <dgm:pt modelId="{0FDD985E-1E4B-42AE-8119-DFC994D55795}" type="parTrans" cxnId="{A6B60BA9-9FA3-428B-982E-367B3D86FAC9}">
      <dgm:prSet/>
      <dgm:spPr>
        <a:solidFill>
          <a:srgbClr val="C00000"/>
        </a:solidFill>
      </dgm:spPr>
      <dgm:t>
        <a:bodyPr/>
        <a:lstStyle/>
        <a:p>
          <a:endParaRPr lang="en-US" dirty="0"/>
        </a:p>
      </dgm:t>
    </dgm:pt>
    <dgm:pt modelId="{4A098398-D256-453C-96DD-4B2D3A9DE350}" type="sibTrans" cxnId="{A6B60BA9-9FA3-428B-982E-367B3D86FAC9}">
      <dgm:prSet/>
      <dgm:spPr/>
      <dgm:t>
        <a:bodyPr/>
        <a:lstStyle/>
        <a:p>
          <a:endParaRPr lang="en-US"/>
        </a:p>
      </dgm:t>
    </dgm:pt>
    <dgm:pt modelId="{052E622A-1632-40E5-8144-6E8C3B32DF24}">
      <dgm:prSet phldrT="[Text]"/>
      <dgm:spPr>
        <a:solidFill>
          <a:schemeClr val="accent2"/>
        </a:solidFill>
      </dgm:spPr>
      <dgm:t>
        <a:bodyPr/>
        <a:lstStyle/>
        <a:p>
          <a:r>
            <a:rPr lang="en-US" dirty="0"/>
            <a:t>Strategies to protect resources for spouse</a:t>
          </a:r>
        </a:p>
      </dgm:t>
    </dgm:pt>
    <dgm:pt modelId="{B75D4378-E7D9-4C21-8E81-A79F05B6B4FC}" type="parTrans" cxnId="{40A2C981-8339-432A-83B8-0670D30C89F3}">
      <dgm:prSet/>
      <dgm:spPr>
        <a:solidFill>
          <a:schemeClr val="accent2"/>
        </a:solidFill>
      </dgm:spPr>
      <dgm:t>
        <a:bodyPr/>
        <a:lstStyle/>
        <a:p>
          <a:endParaRPr lang="en-US" dirty="0"/>
        </a:p>
      </dgm:t>
    </dgm:pt>
    <dgm:pt modelId="{6935C9EB-ADBC-4B65-B824-6F48B7228C6F}" type="sibTrans" cxnId="{40A2C981-8339-432A-83B8-0670D30C89F3}">
      <dgm:prSet/>
      <dgm:spPr/>
      <dgm:t>
        <a:bodyPr/>
        <a:lstStyle/>
        <a:p>
          <a:endParaRPr lang="en-US"/>
        </a:p>
      </dgm:t>
    </dgm:pt>
    <dgm:pt modelId="{863D3356-3794-47CC-9867-68684B9AE20A}" type="pres">
      <dgm:prSet presAssocID="{DEAE836C-9480-4C9F-9C4B-C85F023C81EB}" presName="Name0" presStyleCnt="0">
        <dgm:presLayoutVars>
          <dgm:chMax val="1"/>
          <dgm:dir/>
          <dgm:animLvl val="ctr"/>
          <dgm:resizeHandles val="exact"/>
        </dgm:presLayoutVars>
      </dgm:prSet>
      <dgm:spPr/>
    </dgm:pt>
    <dgm:pt modelId="{89A5C0E2-9661-484D-B5C0-A25E3B834926}" type="pres">
      <dgm:prSet presAssocID="{6B88A5FB-8493-4DDB-8DB4-E8D930F29B60}" presName="centerShape" presStyleLbl="node0" presStyleIdx="0" presStyleCnt="1" custScaleX="217801" custLinFactNeighborX="-200" custLinFactNeighborY="-26013"/>
      <dgm:spPr/>
    </dgm:pt>
    <dgm:pt modelId="{520CD9E1-0F0E-48A0-A0FE-CBCD422FF27E}" type="pres">
      <dgm:prSet presAssocID="{0FDD985E-1E4B-42AE-8119-DFC994D55795}" presName="parTrans" presStyleLbl="sibTrans2D1" presStyleIdx="0" presStyleCnt="2"/>
      <dgm:spPr/>
    </dgm:pt>
    <dgm:pt modelId="{4928F1BA-706B-4C9E-A453-1C27732D3B60}" type="pres">
      <dgm:prSet presAssocID="{0FDD985E-1E4B-42AE-8119-DFC994D55795}" presName="connectorText" presStyleLbl="sibTrans2D1" presStyleIdx="0" presStyleCnt="2"/>
      <dgm:spPr/>
    </dgm:pt>
    <dgm:pt modelId="{4C6A8956-9402-428A-9E6E-648BCA73A793}" type="pres">
      <dgm:prSet presAssocID="{74F05729-A8D3-4DB4-8947-225B4DC00D94}" presName="node" presStyleLbl="node1" presStyleIdx="0" presStyleCnt="2" custScaleX="150387" custRadScaleRad="143233" custRadScaleInc="118436">
        <dgm:presLayoutVars>
          <dgm:bulletEnabled val="1"/>
        </dgm:presLayoutVars>
      </dgm:prSet>
      <dgm:spPr/>
    </dgm:pt>
    <dgm:pt modelId="{B0963C26-36AC-4165-AEF5-27E365D82282}" type="pres">
      <dgm:prSet presAssocID="{B75D4378-E7D9-4C21-8E81-A79F05B6B4FC}" presName="parTrans" presStyleLbl="sibTrans2D1" presStyleIdx="1" presStyleCnt="2"/>
      <dgm:spPr/>
    </dgm:pt>
    <dgm:pt modelId="{D72B59AF-7BF8-476A-9336-D5A2BEC2C79F}" type="pres">
      <dgm:prSet presAssocID="{B75D4378-E7D9-4C21-8E81-A79F05B6B4FC}" presName="connectorText" presStyleLbl="sibTrans2D1" presStyleIdx="1" presStyleCnt="2"/>
      <dgm:spPr/>
    </dgm:pt>
    <dgm:pt modelId="{BCDCD80D-FB1A-46FB-BE8D-FDC477E8FF81}" type="pres">
      <dgm:prSet presAssocID="{052E622A-1632-40E5-8144-6E8C3B32DF24}" presName="node" presStyleLbl="node1" presStyleIdx="1" presStyleCnt="2" custScaleX="150387" custRadScaleRad="150611" custRadScaleInc="82492">
        <dgm:presLayoutVars>
          <dgm:bulletEnabled val="1"/>
        </dgm:presLayoutVars>
      </dgm:prSet>
      <dgm:spPr/>
    </dgm:pt>
  </dgm:ptLst>
  <dgm:cxnLst>
    <dgm:cxn modelId="{8C939609-FD6D-4323-9303-FB4718CFC076}" type="presOf" srcId="{B75D4378-E7D9-4C21-8E81-A79F05B6B4FC}" destId="{B0963C26-36AC-4165-AEF5-27E365D82282}" srcOrd="0" destOrd="0" presId="urn:microsoft.com/office/officeart/2005/8/layout/radial5"/>
    <dgm:cxn modelId="{24E9F840-3CAC-453D-8DBF-9684FEEBD686}" type="presOf" srcId="{0FDD985E-1E4B-42AE-8119-DFC994D55795}" destId="{520CD9E1-0F0E-48A0-A0FE-CBCD422FF27E}" srcOrd="0" destOrd="0" presId="urn:microsoft.com/office/officeart/2005/8/layout/radial5"/>
    <dgm:cxn modelId="{174A9450-1043-435E-9515-E171B7E17152}" type="presOf" srcId="{74F05729-A8D3-4DB4-8947-225B4DC00D94}" destId="{4C6A8956-9402-428A-9E6E-648BCA73A793}" srcOrd="0" destOrd="0" presId="urn:microsoft.com/office/officeart/2005/8/layout/radial5"/>
    <dgm:cxn modelId="{40A2C981-8339-432A-83B8-0670D30C89F3}" srcId="{6B88A5FB-8493-4DDB-8DB4-E8D930F29B60}" destId="{052E622A-1632-40E5-8144-6E8C3B32DF24}" srcOrd="1" destOrd="0" parTransId="{B75D4378-E7D9-4C21-8E81-A79F05B6B4FC}" sibTransId="{6935C9EB-ADBC-4B65-B824-6F48B7228C6F}"/>
    <dgm:cxn modelId="{DC75A282-7638-4850-B702-97BAA8F77A66}" type="presOf" srcId="{0FDD985E-1E4B-42AE-8119-DFC994D55795}" destId="{4928F1BA-706B-4C9E-A453-1C27732D3B60}" srcOrd="1" destOrd="0" presId="urn:microsoft.com/office/officeart/2005/8/layout/radial5"/>
    <dgm:cxn modelId="{8C34DC86-1076-441C-9A0B-85C888A83C6D}" type="presOf" srcId="{6B88A5FB-8493-4DDB-8DB4-E8D930F29B60}" destId="{89A5C0E2-9661-484D-B5C0-A25E3B834926}" srcOrd="0" destOrd="0" presId="urn:microsoft.com/office/officeart/2005/8/layout/radial5"/>
    <dgm:cxn modelId="{18475A94-8076-4C75-B7F2-166931C7A460}" srcId="{DEAE836C-9480-4C9F-9C4B-C85F023C81EB}" destId="{6B88A5FB-8493-4DDB-8DB4-E8D930F29B60}" srcOrd="0" destOrd="0" parTransId="{B9B3BCD2-80AE-466E-92D4-202512DF4568}" sibTransId="{7E7BC773-8A49-4001-AD70-62A8860E548B}"/>
    <dgm:cxn modelId="{A6B60BA9-9FA3-428B-982E-367B3D86FAC9}" srcId="{6B88A5FB-8493-4DDB-8DB4-E8D930F29B60}" destId="{74F05729-A8D3-4DB4-8947-225B4DC00D94}" srcOrd="0" destOrd="0" parTransId="{0FDD985E-1E4B-42AE-8119-DFC994D55795}" sibTransId="{4A098398-D256-453C-96DD-4B2D3A9DE350}"/>
    <dgm:cxn modelId="{119BF0CC-71A7-4A16-B8F1-40C7E71C817A}" type="presOf" srcId="{DEAE836C-9480-4C9F-9C4B-C85F023C81EB}" destId="{863D3356-3794-47CC-9867-68684B9AE20A}" srcOrd="0" destOrd="0" presId="urn:microsoft.com/office/officeart/2005/8/layout/radial5"/>
    <dgm:cxn modelId="{C4ACDFE6-B15F-49B6-A88E-FC34F2A02235}" type="presOf" srcId="{052E622A-1632-40E5-8144-6E8C3B32DF24}" destId="{BCDCD80D-FB1A-46FB-BE8D-FDC477E8FF81}" srcOrd="0" destOrd="0" presId="urn:microsoft.com/office/officeart/2005/8/layout/radial5"/>
    <dgm:cxn modelId="{F9BDB7F6-A894-4BBA-83B2-D87F4C8D3103}" type="presOf" srcId="{B75D4378-E7D9-4C21-8E81-A79F05B6B4FC}" destId="{D72B59AF-7BF8-476A-9336-D5A2BEC2C79F}" srcOrd="1" destOrd="0" presId="urn:microsoft.com/office/officeart/2005/8/layout/radial5"/>
    <dgm:cxn modelId="{90BB6041-6B7F-4416-9852-1F39D2185997}" type="presParOf" srcId="{863D3356-3794-47CC-9867-68684B9AE20A}" destId="{89A5C0E2-9661-484D-B5C0-A25E3B834926}" srcOrd="0" destOrd="0" presId="urn:microsoft.com/office/officeart/2005/8/layout/radial5"/>
    <dgm:cxn modelId="{6DBE3EA5-587D-4BD2-B088-ABA537D753EF}" type="presParOf" srcId="{863D3356-3794-47CC-9867-68684B9AE20A}" destId="{520CD9E1-0F0E-48A0-A0FE-CBCD422FF27E}" srcOrd="1" destOrd="0" presId="urn:microsoft.com/office/officeart/2005/8/layout/radial5"/>
    <dgm:cxn modelId="{F434C811-430E-43C0-859E-E87F86674AD3}" type="presParOf" srcId="{520CD9E1-0F0E-48A0-A0FE-CBCD422FF27E}" destId="{4928F1BA-706B-4C9E-A453-1C27732D3B60}" srcOrd="0" destOrd="0" presId="urn:microsoft.com/office/officeart/2005/8/layout/radial5"/>
    <dgm:cxn modelId="{6330D8B8-8E60-4D4D-BBEA-9D34F13BDC90}" type="presParOf" srcId="{863D3356-3794-47CC-9867-68684B9AE20A}" destId="{4C6A8956-9402-428A-9E6E-648BCA73A793}" srcOrd="2" destOrd="0" presId="urn:microsoft.com/office/officeart/2005/8/layout/radial5"/>
    <dgm:cxn modelId="{B1322920-4AA5-42D5-BB6E-2293B4C215AE}" type="presParOf" srcId="{863D3356-3794-47CC-9867-68684B9AE20A}" destId="{B0963C26-36AC-4165-AEF5-27E365D82282}" srcOrd="3" destOrd="0" presId="urn:microsoft.com/office/officeart/2005/8/layout/radial5"/>
    <dgm:cxn modelId="{163037C2-E1D6-4167-A239-3E36CC524DAA}" type="presParOf" srcId="{B0963C26-36AC-4165-AEF5-27E365D82282}" destId="{D72B59AF-7BF8-476A-9336-D5A2BEC2C79F}" srcOrd="0" destOrd="0" presId="urn:microsoft.com/office/officeart/2005/8/layout/radial5"/>
    <dgm:cxn modelId="{34F51227-228C-476E-976D-42B58AD22295}" type="presParOf" srcId="{863D3356-3794-47CC-9867-68684B9AE20A}" destId="{BCDCD80D-FB1A-46FB-BE8D-FDC477E8FF81}" srcOrd="4" destOrd="0" presId="urn:microsoft.com/office/officeart/2005/8/layout/radial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42D85C64-7BAC-458E-A2CF-FB3D9D2F6D36}">
      <dgm:prSet phldrT="[Text]" custT="1"/>
      <dgm:spPr/>
      <dgm:t>
        <a:bodyPr/>
        <a:lstStyle/>
        <a:p>
          <a:r>
            <a:rPr lang="en-US" sz="2200" dirty="0"/>
            <a:t>John Doe</a:t>
          </a:r>
        </a:p>
        <a:p>
          <a:r>
            <a:rPr lang="en-US" sz="2000" dirty="0"/>
            <a:t>“Institutionalized Spouse” </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dgm:spPr>
        <a:solidFill>
          <a:schemeClr val="accent5">
            <a:lumMod val="20000"/>
            <a:lumOff val="80000"/>
            <a:alpha val="90000"/>
          </a:schemeClr>
        </a:solidFill>
      </dgm:spPr>
      <dgm:t>
        <a:bodyPr/>
        <a:lstStyle/>
        <a:p>
          <a:r>
            <a:rPr lang="en-US" dirty="0"/>
            <a:t>$133,038</a:t>
          </a:r>
        </a:p>
      </dgm:t>
    </dgm:pt>
    <dgm:pt modelId="{1BD05451-B040-4447-9796-216CC9975423}" type="parTrans" cxnId="{38C535DB-14B9-4970-BA37-C2642280A53B}">
      <dgm:prSet/>
      <dgm:spPr/>
      <dgm:t>
        <a:bodyPr/>
        <a:lstStyle/>
        <a:p>
          <a:endParaRPr lang="en-US"/>
        </a:p>
      </dgm:t>
    </dgm:pt>
    <dgm:pt modelId="{736185CC-DDEE-42F8-935B-6A6CC9365E59}" type="sibTrans" cxnId="{38C535DB-14B9-4970-BA37-C2642280A53B}">
      <dgm:prSet/>
      <dgm:spPr/>
      <dgm:t>
        <a:bodyPr/>
        <a:lstStyle/>
        <a:p>
          <a:endParaRPr lang="en-US"/>
        </a:p>
      </dgm:t>
    </dgm:pt>
    <dgm:pt modelId="{008028C7-4695-4419-891D-05AEA9F6C058}">
      <dgm:prSet phldrT="[Text]" custT="1"/>
      <dgm:spPr/>
      <dgm:t>
        <a:bodyPr/>
        <a:lstStyle/>
        <a:p>
          <a:r>
            <a:rPr lang="en-US" sz="2500" dirty="0"/>
            <a:t>Jane Doe</a:t>
          </a:r>
        </a:p>
        <a:p>
          <a:r>
            <a:rPr lang="en-US" sz="2000" dirty="0"/>
            <a:t>“Community Spouse”</a:t>
          </a:r>
        </a:p>
      </dgm:t>
    </dgm:pt>
    <dgm:pt modelId="{F0E5AD75-EFB8-4667-868E-AF28F7CC57B5}" type="parTrans" cxnId="{D4B7D9A1-EB83-48C1-A87D-521868EA6BF7}">
      <dgm:prSet/>
      <dgm:spPr/>
      <dgm:t>
        <a:bodyPr/>
        <a:lstStyle/>
        <a:p>
          <a:endParaRPr lang="en-US"/>
        </a:p>
      </dgm:t>
    </dgm:pt>
    <dgm:pt modelId="{0D823A6A-B189-4896-B095-FF437E6EE57D}" type="sibTrans" cxnId="{D4B7D9A1-EB83-48C1-A87D-521868EA6BF7}">
      <dgm:prSet/>
      <dgm:spPr/>
      <dgm:t>
        <a:bodyPr/>
        <a:lstStyle/>
        <a:p>
          <a:endParaRPr lang="en-US"/>
        </a:p>
      </dgm:t>
    </dgm:pt>
    <dgm:pt modelId="{C45508FC-1E43-4E96-8B40-23EB39BF444F}">
      <dgm:prSet phldrT="[Text]"/>
      <dgm:spPr>
        <a:solidFill>
          <a:schemeClr val="accent5">
            <a:lumMod val="20000"/>
            <a:lumOff val="80000"/>
            <a:alpha val="90000"/>
          </a:schemeClr>
        </a:solidFill>
      </dgm:spPr>
      <dgm:t>
        <a:bodyPr/>
        <a:lstStyle/>
        <a:p>
          <a:r>
            <a:rPr lang="en-US" dirty="0"/>
            <a:t>$200,000 </a:t>
          </a:r>
        </a:p>
      </dgm:t>
    </dgm:pt>
    <dgm:pt modelId="{CD2B5784-5250-434F-A061-C44020396084}" type="parTrans" cxnId="{6802B463-7130-44DD-83AD-C2A62F3D892F}">
      <dgm:prSet/>
      <dgm:spPr/>
      <dgm:t>
        <a:bodyPr/>
        <a:lstStyle/>
        <a:p>
          <a:endParaRPr lang="en-US"/>
        </a:p>
      </dgm:t>
    </dgm:pt>
    <dgm:pt modelId="{68BDC2F2-DAC5-4640-AF35-EB69EA2EDD9F}" type="sibTrans" cxnId="{6802B463-7130-44DD-83AD-C2A62F3D892F}">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2" custScaleY="79158" custLinFactNeighborX="-1" custLinFactNeighborY="-16108">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2">
        <dgm:presLayoutVars>
          <dgm:bulletEnabled val="1"/>
        </dgm:presLayoutVars>
      </dgm:prSet>
      <dgm:spPr/>
    </dgm:pt>
    <dgm:pt modelId="{8CCDDE82-37D1-476E-8BD9-4D1F1E1D26AE}" type="pres">
      <dgm:prSet presAssocID="{E09C8CDB-38AC-496B-9DD9-E132B25446F9}" presName="space" presStyleCnt="0"/>
      <dgm:spPr/>
    </dgm:pt>
    <dgm:pt modelId="{DA40CF2D-416A-45E0-B118-D506CF7D622F}" type="pres">
      <dgm:prSet presAssocID="{008028C7-4695-4419-891D-05AEA9F6C058}" presName="composite" presStyleCnt="0"/>
      <dgm:spPr/>
    </dgm:pt>
    <dgm:pt modelId="{DC37BEE3-B7AF-492A-8EF7-0A831CD32D2B}" type="pres">
      <dgm:prSet presAssocID="{008028C7-4695-4419-891D-05AEA9F6C058}" presName="parTx" presStyleLbl="alignNode1" presStyleIdx="1" presStyleCnt="2" custScaleY="90763" custLinFactNeighborX="1" custLinFactNeighborY="-8299">
        <dgm:presLayoutVars>
          <dgm:chMax val="0"/>
          <dgm:chPref val="0"/>
          <dgm:bulletEnabled val="1"/>
        </dgm:presLayoutVars>
      </dgm:prSet>
      <dgm:spPr/>
    </dgm:pt>
    <dgm:pt modelId="{2B2FB077-E10C-4DF7-AAF8-D4EED2080AD9}" type="pres">
      <dgm:prSet presAssocID="{008028C7-4695-4419-891D-05AEA9F6C058}" presName="desTx" presStyleLbl="alignAccFollowNode1" presStyleIdx="1" presStyleCnt="2" custLinFactNeighborX="1" custLinFactNeighborY="-5728">
        <dgm:presLayoutVars>
          <dgm:bulletEnabled val="1"/>
        </dgm:presLayoutVars>
      </dgm:prSet>
      <dgm:spPr/>
    </dgm:pt>
  </dgm:ptLst>
  <dgm:cxnLst>
    <dgm:cxn modelId="{6802B463-7130-44DD-83AD-C2A62F3D892F}" srcId="{008028C7-4695-4419-891D-05AEA9F6C058}" destId="{C45508FC-1E43-4E96-8B40-23EB39BF444F}" srcOrd="0" destOrd="0" parTransId="{CD2B5784-5250-434F-A061-C44020396084}" sibTransId="{68BDC2F2-DAC5-4640-AF35-EB69EA2EDD9F}"/>
    <dgm:cxn modelId="{77539D58-9275-4D31-854C-628375FFC8ED}" type="presOf" srcId="{42D85C64-7BAC-458E-A2CF-FB3D9D2F6D36}" destId="{9E2D2D5E-C17B-4148-B540-45CA1C432778}" srcOrd="0" destOrd="0" presId="urn:microsoft.com/office/officeart/2005/8/layout/hList1"/>
    <dgm:cxn modelId="{0E87D486-9BFC-4480-B5F8-3E546D5CF2F1}" type="presOf" srcId="{95CEA1F3-B4C3-4D94-A17A-6E0CA7EA7670}" destId="{E7B89DEE-065F-4AE4-823D-231C0E10398B}"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D4B7D9A1-EB83-48C1-A87D-521868EA6BF7}" srcId="{AAFC3490-A849-4FDB-8FA7-7CE536753D17}" destId="{008028C7-4695-4419-891D-05AEA9F6C058}" srcOrd="1" destOrd="0" parTransId="{F0E5AD75-EFB8-4667-868E-AF28F7CC57B5}" sibTransId="{0D823A6A-B189-4896-B095-FF437E6EE57D}"/>
    <dgm:cxn modelId="{EE8388AE-842C-4EE7-9162-D457375EDB92}" type="presOf" srcId="{C45508FC-1E43-4E96-8B40-23EB39BF444F}" destId="{2B2FB077-E10C-4DF7-AAF8-D4EED2080AD9}" srcOrd="0" destOrd="0" presId="urn:microsoft.com/office/officeart/2005/8/layout/hList1"/>
    <dgm:cxn modelId="{BBC594C6-EDBE-48DF-BC92-9DA0F48AFF7C}" type="presOf" srcId="{AAFC3490-A849-4FDB-8FA7-7CE536753D17}" destId="{1BB36836-5718-47AF-AA7D-C7F9411F39D3}"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F042E3EC-8A3A-4C14-B6CE-59A6A99C43BA}" type="presOf" srcId="{008028C7-4695-4419-891D-05AEA9F6C058}" destId="{DC37BEE3-B7AF-492A-8EF7-0A831CD32D2B}" srcOrd="0" destOrd="0" presId="urn:microsoft.com/office/officeart/2005/8/layout/hList1"/>
    <dgm:cxn modelId="{30B259F2-F55A-4EAB-9C0A-BE68DDE525E0}" type="presParOf" srcId="{1BB36836-5718-47AF-AA7D-C7F9411F39D3}" destId="{7963378A-93FF-468D-BE17-15A4066AB9EC}" srcOrd="0" destOrd="0" presId="urn:microsoft.com/office/officeart/2005/8/layout/hList1"/>
    <dgm:cxn modelId="{C54DFBA9-5130-4746-A880-FFA192F39158}" type="presParOf" srcId="{7963378A-93FF-468D-BE17-15A4066AB9EC}" destId="{9E2D2D5E-C17B-4148-B540-45CA1C432778}" srcOrd="0" destOrd="0" presId="urn:microsoft.com/office/officeart/2005/8/layout/hList1"/>
    <dgm:cxn modelId="{14F2B4B5-D1FA-4BD4-8D3B-5CA466870FBD}" type="presParOf" srcId="{7963378A-93FF-468D-BE17-15A4066AB9EC}" destId="{E7B89DEE-065F-4AE4-823D-231C0E10398B}" srcOrd="1" destOrd="0" presId="urn:microsoft.com/office/officeart/2005/8/layout/hList1"/>
    <dgm:cxn modelId="{5709BE31-5890-4956-989F-B9E5E79E083D}" type="presParOf" srcId="{1BB36836-5718-47AF-AA7D-C7F9411F39D3}" destId="{8CCDDE82-37D1-476E-8BD9-4D1F1E1D26AE}" srcOrd="1" destOrd="0" presId="urn:microsoft.com/office/officeart/2005/8/layout/hList1"/>
    <dgm:cxn modelId="{F02631F3-486C-431F-9CDB-CCD60C3896A4}" type="presParOf" srcId="{1BB36836-5718-47AF-AA7D-C7F9411F39D3}" destId="{DA40CF2D-416A-45E0-B118-D506CF7D622F}" srcOrd="2" destOrd="0" presId="urn:microsoft.com/office/officeart/2005/8/layout/hList1"/>
    <dgm:cxn modelId="{4E261C20-9E03-46AF-887B-386148B80D4B}" type="presParOf" srcId="{DA40CF2D-416A-45E0-B118-D506CF7D622F}" destId="{DC37BEE3-B7AF-492A-8EF7-0A831CD32D2B}" srcOrd="0" destOrd="0" presId="urn:microsoft.com/office/officeart/2005/8/layout/hList1"/>
    <dgm:cxn modelId="{E02C35E8-F707-4EFD-A307-99738BD1AD8E}" type="presParOf" srcId="{DA40CF2D-416A-45E0-B118-D506CF7D622F}" destId="{2B2FB077-E10C-4DF7-AAF8-D4EED2080A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3" qsCatId="3D" csTypeId="urn:microsoft.com/office/officeart/2005/8/colors/accent1_2" csCatId="accent1" phldr="1"/>
      <dgm:spPr/>
      <dgm:t>
        <a:bodyPr/>
        <a:lstStyle/>
        <a:p>
          <a:endParaRPr lang="en-US"/>
        </a:p>
      </dgm:t>
    </dgm:pt>
    <dgm:pt modelId="{42D85C64-7BAC-458E-A2CF-FB3D9D2F6D36}">
      <dgm:prSet phldrT="[Text]" custT="1"/>
      <dgm:spPr>
        <a:solidFill>
          <a:schemeClr val="accent5"/>
        </a:solidFill>
      </dgm:spPr>
      <dgm:t>
        <a:bodyPr/>
        <a:lstStyle/>
        <a:p>
          <a:r>
            <a:rPr lang="en-US" sz="2200" dirty="0"/>
            <a:t>John Doe</a:t>
          </a:r>
        </a:p>
        <a:p>
          <a:r>
            <a:rPr lang="en-US" sz="2000" dirty="0"/>
            <a:t>“Institutionalized Spouse”</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custT="1"/>
      <dgm:spPr>
        <a:solidFill>
          <a:schemeClr val="accent5">
            <a:lumMod val="20000"/>
            <a:lumOff val="80000"/>
            <a:alpha val="90000"/>
          </a:schemeClr>
        </a:solidFill>
      </dgm:spPr>
      <dgm:t>
        <a:bodyPr/>
        <a:lstStyle/>
        <a:p>
          <a:r>
            <a:rPr lang="en-US" sz="2000" dirty="0"/>
            <a:t>&lt;$33,038 = Medicaid Eligible </a:t>
          </a:r>
        </a:p>
      </dgm:t>
    </dgm:pt>
    <dgm:pt modelId="{1BD05451-B040-4447-9796-216CC9975423}" type="parTrans" cxnId="{38C535DB-14B9-4970-BA37-C2642280A53B}">
      <dgm:prSet/>
      <dgm:spPr/>
      <dgm:t>
        <a:bodyPr/>
        <a:lstStyle/>
        <a:p>
          <a:endParaRPr lang="en-US"/>
        </a:p>
      </dgm:t>
    </dgm:pt>
    <dgm:pt modelId="{736185CC-DDEE-42F8-935B-6A6CC9365E59}" type="sibTrans" cxnId="{38C535DB-14B9-4970-BA37-C2642280A53B}">
      <dgm:prSet/>
      <dgm:spPr/>
      <dgm:t>
        <a:bodyPr/>
        <a:lstStyle/>
        <a:p>
          <a:endParaRPr lang="en-US"/>
        </a:p>
      </dgm:t>
    </dgm:pt>
    <dgm:pt modelId="{008028C7-4695-4419-891D-05AEA9F6C058}">
      <dgm:prSet phldrT="[Text]"/>
      <dgm:spPr>
        <a:solidFill>
          <a:schemeClr val="accent5"/>
        </a:solidFill>
      </dgm:spPr>
      <dgm:t>
        <a:bodyPr/>
        <a:lstStyle/>
        <a:p>
          <a:r>
            <a:rPr lang="en-US" dirty="0"/>
            <a:t>Jane Doe</a:t>
          </a:r>
        </a:p>
        <a:p>
          <a:r>
            <a:rPr lang="en-US" dirty="0"/>
            <a:t>“Community Spouse”</a:t>
          </a:r>
        </a:p>
      </dgm:t>
    </dgm:pt>
    <dgm:pt modelId="{F0E5AD75-EFB8-4667-868E-AF28F7CC57B5}" type="parTrans" cxnId="{D4B7D9A1-EB83-48C1-A87D-521868EA6BF7}">
      <dgm:prSet/>
      <dgm:spPr/>
      <dgm:t>
        <a:bodyPr/>
        <a:lstStyle/>
        <a:p>
          <a:endParaRPr lang="en-US"/>
        </a:p>
      </dgm:t>
    </dgm:pt>
    <dgm:pt modelId="{0D823A6A-B189-4896-B095-FF437E6EE57D}" type="sibTrans" cxnId="{D4B7D9A1-EB83-48C1-A87D-521868EA6BF7}">
      <dgm:prSet/>
      <dgm:spPr/>
      <dgm:t>
        <a:bodyPr/>
        <a:lstStyle/>
        <a:p>
          <a:endParaRPr lang="en-US"/>
        </a:p>
      </dgm:t>
    </dgm:pt>
    <dgm:pt modelId="{C45508FC-1E43-4E96-8B40-23EB39BF444F}">
      <dgm:prSet phldrT="[Text]"/>
      <dgm:spPr>
        <a:solidFill>
          <a:schemeClr val="accent5">
            <a:lumMod val="20000"/>
            <a:lumOff val="80000"/>
            <a:alpha val="90000"/>
          </a:schemeClr>
        </a:solidFill>
      </dgm:spPr>
      <dgm:t>
        <a:bodyPr/>
        <a:lstStyle/>
        <a:p>
          <a:r>
            <a:rPr lang="en-US" dirty="0"/>
            <a:t>$300,000 </a:t>
          </a:r>
        </a:p>
      </dgm:t>
    </dgm:pt>
    <dgm:pt modelId="{CD2B5784-5250-434F-A061-C44020396084}" type="parTrans" cxnId="{6802B463-7130-44DD-83AD-C2A62F3D892F}">
      <dgm:prSet/>
      <dgm:spPr/>
      <dgm:t>
        <a:bodyPr/>
        <a:lstStyle/>
        <a:p>
          <a:endParaRPr lang="en-US"/>
        </a:p>
      </dgm:t>
    </dgm:pt>
    <dgm:pt modelId="{68BDC2F2-DAC5-4640-AF35-EB69EA2EDD9F}" type="sibTrans" cxnId="{6802B463-7130-44DD-83AD-C2A62F3D892F}">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2">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2">
        <dgm:presLayoutVars>
          <dgm:bulletEnabled val="1"/>
        </dgm:presLayoutVars>
      </dgm:prSet>
      <dgm:spPr/>
    </dgm:pt>
    <dgm:pt modelId="{8CCDDE82-37D1-476E-8BD9-4D1F1E1D26AE}" type="pres">
      <dgm:prSet presAssocID="{E09C8CDB-38AC-496B-9DD9-E132B25446F9}" presName="space" presStyleCnt="0"/>
      <dgm:spPr/>
    </dgm:pt>
    <dgm:pt modelId="{DA40CF2D-416A-45E0-B118-D506CF7D622F}" type="pres">
      <dgm:prSet presAssocID="{008028C7-4695-4419-891D-05AEA9F6C058}" presName="composite" presStyleCnt="0"/>
      <dgm:spPr/>
    </dgm:pt>
    <dgm:pt modelId="{DC37BEE3-B7AF-492A-8EF7-0A831CD32D2B}" type="pres">
      <dgm:prSet presAssocID="{008028C7-4695-4419-891D-05AEA9F6C058}" presName="parTx" presStyleLbl="alignNode1" presStyleIdx="1" presStyleCnt="2">
        <dgm:presLayoutVars>
          <dgm:chMax val="0"/>
          <dgm:chPref val="0"/>
          <dgm:bulletEnabled val="1"/>
        </dgm:presLayoutVars>
      </dgm:prSet>
      <dgm:spPr/>
    </dgm:pt>
    <dgm:pt modelId="{2B2FB077-E10C-4DF7-AAF8-D4EED2080AD9}" type="pres">
      <dgm:prSet presAssocID="{008028C7-4695-4419-891D-05AEA9F6C058}" presName="desTx" presStyleLbl="alignAccFollowNode1" presStyleIdx="1" presStyleCnt="2">
        <dgm:presLayoutVars>
          <dgm:bulletEnabled val="1"/>
        </dgm:presLayoutVars>
      </dgm:prSet>
      <dgm:spPr/>
    </dgm:pt>
  </dgm:ptLst>
  <dgm:cxnLst>
    <dgm:cxn modelId="{217F7C19-2371-48CA-91E6-555449B4405F}" type="presOf" srcId="{42D85C64-7BAC-458E-A2CF-FB3D9D2F6D36}" destId="{9E2D2D5E-C17B-4148-B540-45CA1C432778}" srcOrd="0" destOrd="0" presId="urn:microsoft.com/office/officeart/2005/8/layout/hList1"/>
    <dgm:cxn modelId="{6802B463-7130-44DD-83AD-C2A62F3D892F}" srcId="{008028C7-4695-4419-891D-05AEA9F6C058}" destId="{C45508FC-1E43-4E96-8B40-23EB39BF444F}" srcOrd="0" destOrd="0" parTransId="{CD2B5784-5250-434F-A061-C44020396084}" sibTransId="{68BDC2F2-DAC5-4640-AF35-EB69EA2EDD9F}"/>
    <dgm:cxn modelId="{725CE86A-667C-4AC1-A90D-58AD66B6E2C7}" type="presOf" srcId="{AAFC3490-A849-4FDB-8FA7-7CE536753D17}" destId="{1BB36836-5718-47AF-AA7D-C7F9411F39D3}" srcOrd="0" destOrd="0" presId="urn:microsoft.com/office/officeart/2005/8/layout/hList1"/>
    <dgm:cxn modelId="{759FDC6F-60D5-445B-9373-92E5D63CE8DD}" type="presOf" srcId="{C45508FC-1E43-4E96-8B40-23EB39BF444F}" destId="{2B2FB077-E10C-4DF7-AAF8-D4EED2080AD9}"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D0F01094-54E6-4039-AE9A-C0CE0F878A9A}" type="presOf" srcId="{95CEA1F3-B4C3-4D94-A17A-6E0CA7EA7670}" destId="{E7B89DEE-065F-4AE4-823D-231C0E10398B}" srcOrd="0" destOrd="0" presId="urn:microsoft.com/office/officeart/2005/8/layout/hList1"/>
    <dgm:cxn modelId="{D4B7D9A1-EB83-48C1-A87D-521868EA6BF7}" srcId="{AAFC3490-A849-4FDB-8FA7-7CE536753D17}" destId="{008028C7-4695-4419-891D-05AEA9F6C058}" srcOrd="1" destOrd="0" parTransId="{F0E5AD75-EFB8-4667-868E-AF28F7CC57B5}" sibTransId="{0D823A6A-B189-4896-B095-FF437E6EE57D}"/>
    <dgm:cxn modelId="{6787AAC5-70FA-4847-8BE9-4E98CD8E8E49}" type="presOf" srcId="{008028C7-4695-4419-891D-05AEA9F6C058}" destId="{DC37BEE3-B7AF-492A-8EF7-0A831CD32D2B}"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3B9339AF-8D48-4A11-A843-87DF6E32EBFC}" type="presParOf" srcId="{1BB36836-5718-47AF-AA7D-C7F9411F39D3}" destId="{7963378A-93FF-468D-BE17-15A4066AB9EC}" srcOrd="0" destOrd="0" presId="urn:microsoft.com/office/officeart/2005/8/layout/hList1"/>
    <dgm:cxn modelId="{3804FE84-7853-4922-BF5C-D7DDA6972133}" type="presParOf" srcId="{7963378A-93FF-468D-BE17-15A4066AB9EC}" destId="{9E2D2D5E-C17B-4148-B540-45CA1C432778}" srcOrd="0" destOrd="0" presId="urn:microsoft.com/office/officeart/2005/8/layout/hList1"/>
    <dgm:cxn modelId="{599A23B2-85C7-4B1B-B7E6-8775470BE12A}" type="presParOf" srcId="{7963378A-93FF-468D-BE17-15A4066AB9EC}" destId="{E7B89DEE-065F-4AE4-823D-231C0E10398B}" srcOrd="1" destOrd="0" presId="urn:microsoft.com/office/officeart/2005/8/layout/hList1"/>
    <dgm:cxn modelId="{65DF8019-D7A1-4159-9AF2-C959CEE89B10}" type="presParOf" srcId="{1BB36836-5718-47AF-AA7D-C7F9411F39D3}" destId="{8CCDDE82-37D1-476E-8BD9-4D1F1E1D26AE}" srcOrd="1" destOrd="0" presId="urn:microsoft.com/office/officeart/2005/8/layout/hList1"/>
    <dgm:cxn modelId="{700A6C9A-5D1A-4C62-9559-C889A351B380}" type="presParOf" srcId="{1BB36836-5718-47AF-AA7D-C7F9411F39D3}" destId="{DA40CF2D-416A-45E0-B118-D506CF7D622F}" srcOrd="2" destOrd="0" presId="urn:microsoft.com/office/officeart/2005/8/layout/hList1"/>
    <dgm:cxn modelId="{E68764D1-C87D-47EE-858D-C17E4C9B30EA}" type="presParOf" srcId="{DA40CF2D-416A-45E0-B118-D506CF7D622F}" destId="{DC37BEE3-B7AF-492A-8EF7-0A831CD32D2B}" srcOrd="0" destOrd="0" presId="urn:microsoft.com/office/officeart/2005/8/layout/hList1"/>
    <dgm:cxn modelId="{FEE55797-FCD2-4843-8B28-6DD7142D9599}" type="presParOf" srcId="{DA40CF2D-416A-45E0-B118-D506CF7D622F}" destId="{2B2FB077-E10C-4DF7-AAF8-D4EED2080AD9}"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42D85C64-7BAC-458E-A2CF-FB3D9D2F6D36}">
      <dgm:prSet phldrT="[Text]" custT="1"/>
      <dgm:spPr/>
      <dgm:t>
        <a:bodyPr/>
        <a:lstStyle/>
        <a:p>
          <a:r>
            <a:rPr lang="en-US" sz="2200" dirty="0"/>
            <a:t>John Doe</a:t>
          </a:r>
        </a:p>
        <a:p>
          <a:r>
            <a:rPr lang="en-US" sz="2000" dirty="0"/>
            <a:t>“Institutionalized Spouse” </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dgm:spPr>
        <a:solidFill>
          <a:schemeClr val="accent5">
            <a:lumMod val="20000"/>
            <a:lumOff val="80000"/>
            <a:alpha val="90000"/>
          </a:schemeClr>
        </a:solidFill>
      </dgm:spPr>
      <dgm:t>
        <a:bodyPr/>
        <a:lstStyle/>
        <a:p>
          <a:r>
            <a:rPr lang="en-US" dirty="0"/>
            <a:t>$133,038</a:t>
          </a:r>
        </a:p>
      </dgm:t>
    </dgm:pt>
    <dgm:pt modelId="{1BD05451-B040-4447-9796-216CC9975423}" type="parTrans" cxnId="{38C535DB-14B9-4970-BA37-C2642280A53B}">
      <dgm:prSet/>
      <dgm:spPr/>
      <dgm:t>
        <a:bodyPr/>
        <a:lstStyle/>
        <a:p>
          <a:endParaRPr lang="en-US"/>
        </a:p>
      </dgm:t>
    </dgm:pt>
    <dgm:pt modelId="{736185CC-DDEE-42F8-935B-6A6CC9365E59}" type="sibTrans" cxnId="{38C535DB-14B9-4970-BA37-C2642280A53B}">
      <dgm:prSet/>
      <dgm:spPr/>
      <dgm:t>
        <a:bodyPr/>
        <a:lstStyle/>
        <a:p>
          <a:endParaRPr lang="en-US"/>
        </a:p>
      </dgm:t>
    </dgm:pt>
    <dgm:pt modelId="{008028C7-4695-4419-891D-05AEA9F6C058}">
      <dgm:prSet phldrT="[Text]" custT="1"/>
      <dgm:spPr/>
      <dgm:t>
        <a:bodyPr/>
        <a:lstStyle/>
        <a:p>
          <a:r>
            <a:rPr lang="en-US" sz="2500" dirty="0"/>
            <a:t>Jane Doe</a:t>
          </a:r>
        </a:p>
        <a:p>
          <a:r>
            <a:rPr lang="en-US" sz="2000" dirty="0"/>
            <a:t>“Community Spouse”</a:t>
          </a:r>
        </a:p>
      </dgm:t>
    </dgm:pt>
    <dgm:pt modelId="{F0E5AD75-EFB8-4667-868E-AF28F7CC57B5}" type="parTrans" cxnId="{D4B7D9A1-EB83-48C1-A87D-521868EA6BF7}">
      <dgm:prSet/>
      <dgm:spPr/>
      <dgm:t>
        <a:bodyPr/>
        <a:lstStyle/>
        <a:p>
          <a:endParaRPr lang="en-US"/>
        </a:p>
      </dgm:t>
    </dgm:pt>
    <dgm:pt modelId="{0D823A6A-B189-4896-B095-FF437E6EE57D}" type="sibTrans" cxnId="{D4B7D9A1-EB83-48C1-A87D-521868EA6BF7}">
      <dgm:prSet/>
      <dgm:spPr/>
      <dgm:t>
        <a:bodyPr/>
        <a:lstStyle/>
        <a:p>
          <a:endParaRPr lang="en-US"/>
        </a:p>
      </dgm:t>
    </dgm:pt>
    <dgm:pt modelId="{C45508FC-1E43-4E96-8B40-23EB39BF444F}">
      <dgm:prSet phldrT="[Text]"/>
      <dgm:spPr>
        <a:solidFill>
          <a:schemeClr val="accent5">
            <a:lumMod val="20000"/>
            <a:lumOff val="80000"/>
            <a:alpha val="90000"/>
          </a:schemeClr>
        </a:solidFill>
      </dgm:spPr>
      <dgm:t>
        <a:bodyPr/>
        <a:lstStyle/>
        <a:p>
          <a:r>
            <a:rPr lang="en-US" dirty="0"/>
            <a:t>$200,000 </a:t>
          </a:r>
        </a:p>
      </dgm:t>
    </dgm:pt>
    <dgm:pt modelId="{CD2B5784-5250-434F-A061-C44020396084}" type="parTrans" cxnId="{6802B463-7130-44DD-83AD-C2A62F3D892F}">
      <dgm:prSet/>
      <dgm:spPr/>
      <dgm:t>
        <a:bodyPr/>
        <a:lstStyle/>
        <a:p>
          <a:endParaRPr lang="en-US"/>
        </a:p>
      </dgm:t>
    </dgm:pt>
    <dgm:pt modelId="{68BDC2F2-DAC5-4640-AF35-EB69EA2EDD9F}" type="sibTrans" cxnId="{6802B463-7130-44DD-83AD-C2A62F3D892F}">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2">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2">
        <dgm:presLayoutVars>
          <dgm:bulletEnabled val="1"/>
        </dgm:presLayoutVars>
      </dgm:prSet>
      <dgm:spPr/>
    </dgm:pt>
    <dgm:pt modelId="{8CCDDE82-37D1-476E-8BD9-4D1F1E1D26AE}" type="pres">
      <dgm:prSet presAssocID="{E09C8CDB-38AC-496B-9DD9-E132B25446F9}" presName="space" presStyleCnt="0"/>
      <dgm:spPr/>
    </dgm:pt>
    <dgm:pt modelId="{DA40CF2D-416A-45E0-B118-D506CF7D622F}" type="pres">
      <dgm:prSet presAssocID="{008028C7-4695-4419-891D-05AEA9F6C058}" presName="composite" presStyleCnt="0"/>
      <dgm:spPr/>
    </dgm:pt>
    <dgm:pt modelId="{DC37BEE3-B7AF-492A-8EF7-0A831CD32D2B}" type="pres">
      <dgm:prSet presAssocID="{008028C7-4695-4419-891D-05AEA9F6C058}" presName="parTx" presStyleLbl="alignNode1" presStyleIdx="1" presStyleCnt="2">
        <dgm:presLayoutVars>
          <dgm:chMax val="0"/>
          <dgm:chPref val="0"/>
          <dgm:bulletEnabled val="1"/>
        </dgm:presLayoutVars>
      </dgm:prSet>
      <dgm:spPr/>
    </dgm:pt>
    <dgm:pt modelId="{2B2FB077-E10C-4DF7-AAF8-D4EED2080AD9}" type="pres">
      <dgm:prSet presAssocID="{008028C7-4695-4419-891D-05AEA9F6C058}" presName="desTx" presStyleLbl="alignAccFollowNode1" presStyleIdx="1" presStyleCnt="2">
        <dgm:presLayoutVars>
          <dgm:bulletEnabled val="1"/>
        </dgm:presLayoutVars>
      </dgm:prSet>
      <dgm:spPr/>
    </dgm:pt>
  </dgm:ptLst>
  <dgm:cxnLst>
    <dgm:cxn modelId="{6802B463-7130-44DD-83AD-C2A62F3D892F}" srcId="{008028C7-4695-4419-891D-05AEA9F6C058}" destId="{C45508FC-1E43-4E96-8B40-23EB39BF444F}" srcOrd="0" destOrd="0" parTransId="{CD2B5784-5250-434F-A061-C44020396084}" sibTransId="{68BDC2F2-DAC5-4640-AF35-EB69EA2EDD9F}"/>
    <dgm:cxn modelId="{77539D58-9275-4D31-854C-628375FFC8ED}" type="presOf" srcId="{42D85C64-7BAC-458E-A2CF-FB3D9D2F6D36}" destId="{9E2D2D5E-C17B-4148-B540-45CA1C432778}" srcOrd="0" destOrd="0" presId="urn:microsoft.com/office/officeart/2005/8/layout/hList1"/>
    <dgm:cxn modelId="{0E87D486-9BFC-4480-B5F8-3E546D5CF2F1}" type="presOf" srcId="{95CEA1F3-B4C3-4D94-A17A-6E0CA7EA7670}" destId="{E7B89DEE-065F-4AE4-823D-231C0E10398B}"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D4B7D9A1-EB83-48C1-A87D-521868EA6BF7}" srcId="{AAFC3490-A849-4FDB-8FA7-7CE536753D17}" destId="{008028C7-4695-4419-891D-05AEA9F6C058}" srcOrd="1" destOrd="0" parTransId="{F0E5AD75-EFB8-4667-868E-AF28F7CC57B5}" sibTransId="{0D823A6A-B189-4896-B095-FF437E6EE57D}"/>
    <dgm:cxn modelId="{EE8388AE-842C-4EE7-9162-D457375EDB92}" type="presOf" srcId="{C45508FC-1E43-4E96-8B40-23EB39BF444F}" destId="{2B2FB077-E10C-4DF7-AAF8-D4EED2080AD9}" srcOrd="0" destOrd="0" presId="urn:microsoft.com/office/officeart/2005/8/layout/hList1"/>
    <dgm:cxn modelId="{BBC594C6-EDBE-48DF-BC92-9DA0F48AFF7C}" type="presOf" srcId="{AAFC3490-A849-4FDB-8FA7-7CE536753D17}" destId="{1BB36836-5718-47AF-AA7D-C7F9411F39D3}"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F042E3EC-8A3A-4C14-B6CE-59A6A99C43BA}" type="presOf" srcId="{008028C7-4695-4419-891D-05AEA9F6C058}" destId="{DC37BEE3-B7AF-492A-8EF7-0A831CD32D2B}" srcOrd="0" destOrd="0" presId="urn:microsoft.com/office/officeart/2005/8/layout/hList1"/>
    <dgm:cxn modelId="{30B259F2-F55A-4EAB-9C0A-BE68DDE525E0}" type="presParOf" srcId="{1BB36836-5718-47AF-AA7D-C7F9411F39D3}" destId="{7963378A-93FF-468D-BE17-15A4066AB9EC}" srcOrd="0" destOrd="0" presId="urn:microsoft.com/office/officeart/2005/8/layout/hList1"/>
    <dgm:cxn modelId="{C54DFBA9-5130-4746-A880-FFA192F39158}" type="presParOf" srcId="{7963378A-93FF-468D-BE17-15A4066AB9EC}" destId="{9E2D2D5E-C17B-4148-B540-45CA1C432778}" srcOrd="0" destOrd="0" presId="urn:microsoft.com/office/officeart/2005/8/layout/hList1"/>
    <dgm:cxn modelId="{14F2B4B5-D1FA-4BD4-8D3B-5CA466870FBD}" type="presParOf" srcId="{7963378A-93FF-468D-BE17-15A4066AB9EC}" destId="{E7B89DEE-065F-4AE4-823D-231C0E10398B}" srcOrd="1" destOrd="0" presId="urn:microsoft.com/office/officeart/2005/8/layout/hList1"/>
    <dgm:cxn modelId="{5709BE31-5890-4956-989F-B9E5E79E083D}" type="presParOf" srcId="{1BB36836-5718-47AF-AA7D-C7F9411F39D3}" destId="{8CCDDE82-37D1-476E-8BD9-4D1F1E1D26AE}" srcOrd="1" destOrd="0" presId="urn:microsoft.com/office/officeart/2005/8/layout/hList1"/>
    <dgm:cxn modelId="{F02631F3-486C-431F-9CDB-CCD60C3896A4}" type="presParOf" srcId="{1BB36836-5718-47AF-AA7D-C7F9411F39D3}" destId="{DA40CF2D-416A-45E0-B118-D506CF7D622F}" srcOrd="2" destOrd="0" presId="urn:microsoft.com/office/officeart/2005/8/layout/hList1"/>
    <dgm:cxn modelId="{4E261C20-9E03-46AF-887B-386148B80D4B}" type="presParOf" srcId="{DA40CF2D-416A-45E0-B118-D506CF7D622F}" destId="{DC37BEE3-B7AF-492A-8EF7-0A831CD32D2B}" srcOrd="0" destOrd="0" presId="urn:microsoft.com/office/officeart/2005/8/layout/hList1"/>
    <dgm:cxn modelId="{E02C35E8-F707-4EFD-A307-99738BD1AD8E}" type="presParOf" srcId="{DA40CF2D-416A-45E0-B118-D506CF7D622F}" destId="{2B2FB077-E10C-4DF7-AAF8-D4EED2080A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3" qsCatId="3D" csTypeId="urn:microsoft.com/office/officeart/2005/8/colors/accent1_2" csCatId="accent1" phldr="1"/>
      <dgm:spPr/>
      <dgm:t>
        <a:bodyPr/>
        <a:lstStyle/>
        <a:p>
          <a:endParaRPr lang="en-US"/>
        </a:p>
      </dgm:t>
    </dgm:pt>
    <dgm:pt modelId="{42D85C64-7BAC-458E-A2CF-FB3D9D2F6D36}">
      <dgm:prSet phldrT="[Text]" custT="1"/>
      <dgm:spPr>
        <a:solidFill>
          <a:schemeClr val="accent5"/>
        </a:solidFill>
      </dgm:spPr>
      <dgm:t>
        <a:bodyPr/>
        <a:lstStyle/>
        <a:p>
          <a:r>
            <a:rPr lang="en-US" sz="2200" dirty="0"/>
            <a:t>John Doe</a:t>
          </a:r>
        </a:p>
        <a:p>
          <a:r>
            <a:rPr lang="en-US" sz="2000" dirty="0"/>
            <a:t>“Institutionalized Spouse”</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custT="1"/>
      <dgm:spPr>
        <a:solidFill>
          <a:schemeClr val="accent5">
            <a:lumMod val="20000"/>
            <a:lumOff val="80000"/>
            <a:alpha val="90000"/>
          </a:schemeClr>
        </a:solidFill>
      </dgm:spPr>
      <dgm:t>
        <a:bodyPr/>
        <a:lstStyle/>
        <a:p>
          <a:r>
            <a:rPr lang="en-US" sz="2000" dirty="0"/>
            <a:t>&lt;$33,038 = Medicaid Eligible </a:t>
          </a:r>
        </a:p>
      </dgm:t>
    </dgm:pt>
    <dgm:pt modelId="{1BD05451-B040-4447-9796-216CC9975423}" type="parTrans" cxnId="{38C535DB-14B9-4970-BA37-C2642280A53B}">
      <dgm:prSet/>
      <dgm:spPr/>
      <dgm:t>
        <a:bodyPr/>
        <a:lstStyle/>
        <a:p>
          <a:endParaRPr lang="en-US"/>
        </a:p>
      </dgm:t>
    </dgm:pt>
    <dgm:pt modelId="{736185CC-DDEE-42F8-935B-6A6CC9365E59}" type="sibTrans" cxnId="{38C535DB-14B9-4970-BA37-C2642280A53B}">
      <dgm:prSet/>
      <dgm:spPr/>
      <dgm:t>
        <a:bodyPr/>
        <a:lstStyle/>
        <a:p>
          <a:endParaRPr lang="en-US"/>
        </a:p>
      </dgm:t>
    </dgm:pt>
    <dgm:pt modelId="{008028C7-4695-4419-891D-05AEA9F6C058}">
      <dgm:prSet phldrT="[Text]"/>
      <dgm:spPr>
        <a:solidFill>
          <a:schemeClr val="accent5"/>
        </a:solidFill>
      </dgm:spPr>
      <dgm:t>
        <a:bodyPr/>
        <a:lstStyle/>
        <a:p>
          <a:r>
            <a:rPr lang="en-US" dirty="0"/>
            <a:t>Jane Doe</a:t>
          </a:r>
        </a:p>
        <a:p>
          <a:r>
            <a:rPr lang="en-US" dirty="0"/>
            <a:t>“Community Spouse”</a:t>
          </a:r>
        </a:p>
      </dgm:t>
    </dgm:pt>
    <dgm:pt modelId="{F0E5AD75-EFB8-4667-868E-AF28F7CC57B5}" type="parTrans" cxnId="{D4B7D9A1-EB83-48C1-A87D-521868EA6BF7}">
      <dgm:prSet/>
      <dgm:spPr/>
      <dgm:t>
        <a:bodyPr/>
        <a:lstStyle/>
        <a:p>
          <a:endParaRPr lang="en-US"/>
        </a:p>
      </dgm:t>
    </dgm:pt>
    <dgm:pt modelId="{0D823A6A-B189-4896-B095-FF437E6EE57D}" type="sibTrans" cxnId="{D4B7D9A1-EB83-48C1-A87D-521868EA6BF7}">
      <dgm:prSet/>
      <dgm:spPr/>
      <dgm:t>
        <a:bodyPr/>
        <a:lstStyle/>
        <a:p>
          <a:endParaRPr lang="en-US"/>
        </a:p>
      </dgm:t>
    </dgm:pt>
    <dgm:pt modelId="{C45508FC-1E43-4E96-8B40-23EB39BF444F}">
      <dgm:prSet phldrT="[Text]"/>
      <dgm:spPr>
        <a:solidFill>
          <a:schemeClr val="accent5">
            <a:lumMod val="20000"/>
            <a:lumOff val="80000"/>
            <a:alpha val="90000"/>
          </a:schemeClr>
        </a:solidFill>
      </dgm:spPr>
      <dgm:t>
        <a:bodyPr/>
        <a:lstStyle/>
        <a:p>
          <a:r>
            <a:rPr lang="en-US" dirty="0"/>
            <a:t>$300,000 </a:t>
          </a:r>
        </a:p>
      </dgm:t>
    </dgm:pt>
    <dgm:pt modelId="{CD2B5784-5250-434F-A061-C44020396084}" type="parTrans" cxnId="{6802B463-7130-44DD-83AD-C2A62F3D892F}">
      <dgm:prSet/>
      <dgm:spPr/>
      <dgm:t>
        <a:bodyPr/>
        <a:lstStyle/>
        <a:p>
          <a:endParaRPr lang="en-US"/>
        </a:p>
      </dgm:t>
    </dgm:pt>
    <dgm:pt modelId="{68BDC2F2-DAC5-4640-AF35-EB69EA2EDD9F}" type="sibTrans" cxnId="{6802B463-7130-44DD-83AD-C2A62F3D892F}">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2" custLinFactNeighborX="-1" custLinFactNeighborY="-1974">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2">
        <dgm:presLayoutVars>
          <dgm:bulletEnabled val="1"/>
        </dgm:presLayoutVars>
      </dgm:prSet>
      <dgm:spPr/>
    </dgm:pt>
    <dgm:pt modelId="{8CCDDE82-37D1-476E-8BD9-4D1F1E1D26AE}" type="pres">
      <dgm:prSet presAssocID="{E09C8CDB-38AC-496B-9DD9-E132B25446F9}" presName="space" presStyleCnt="0"/>
      <dgm:spPr/>
    </dgm:pt>
    <dgm:pt modelId="{DA40CF2D-416A-45E0-B118-D506CF7D622F}" type="pres">
      <dgm:prSet presAssocID="{008028C7-4695-4419-891D-05AEA9F6C058}" presName="composite" presStyleCnt="0"/>
      <dgm:spPr/>
    </dgm:pt>
    <dgm:pt modelId="{DC37BEE3-B7AF-492A-8EF7-0A831CD32D2B}" type="pres">
      <dgm:prSet presAssocID="{008028C7-4695-4419-891D-05AEA9F6C058}" presName="parTx" presStyleLbl="alignNode1" presStyleIdx="1" presStyleCnt="2">
        <dgm:presLayoutVars>
          <dgm:chMax val="0"/>
          <dgm:chPref val="0"/>
          <dgm:bulletEnabled val="1"/>
        </dgm:presLayoutVars>
      </dgm:prSet>
      <dgm:spPr/>
    </dgm:pt>
    <dgm:pt modelId="{2B2FB077-E10C-4DF7-AAF8-D4EED2080AD9}" type="pres">
      <dgm:prSet presAssocID="{008028C7-4695-4419-891D-05AEA9F6C058}" presName="desTx" presStyleLbl="alignAccFollowNode1" presStyleIdx="1" presStyleCnt="2">
        <dgm:presLayoutVars>
          <dgm:bulletEnabled val="1"/>
        </dgm:presLayoutVars>
      </dgm:prSet>
      <dgm:spPr/>
    </dgm:pt>
  </dgm:ptLst>
  <dgm:cxnLst>
    <dgm:cxn modelId="{217F7C19-2371-48CA-91E6-555449B4405F}" type="presOf" srcId="{42D85C64-7BAC-458E-A2CF-FB3D9D2F6D36}" destId="{9E2D2D5E-C17B-4148-B540-45CA1C432778}" srcOrd="0" destOrd="0" presId="urn:microsoft.com/office/officeart/2005/8/layout/hList1"/>
    <dgm:cxn modelId="{6802B463-7130-44DD-83AD-C2A62F3D892F}" srcId="{008028C7-4695-4419-891D-05AEA9F6C058}" destId="{C45508FC-1E43-4E96-8B40-23EB39BF444F}" srcOrd="0" destOrd="0" parTransId="{CD2B5784-5250-434F-A061-C44020396084}" sibTransId="{68BDC2F2-DAC5-4640-AF35-EB69EA2EDD9F}"/>
    <dgm:cxn modelId="{725CE86A-667C-4AC1-A90D-58AD66B6E2C7}" type="presOf" srcId="{AAFC3490-A849-4FDB-8FA7-7CE536753D17}" destId="{1BB36836-5718-47AF-AA7D-C7F9411F39D3}" srcOrd="0" destOrd="0" presId="urn:microsoft.com/office/officeart/2005/8/layout/hList1"/>
    <dgm:cxn modelId="{759FDC6F-60D5-445B-9373-92E5D63CE8DD}" type="presOf" srcId="{C45508FC-1E43-4E96-8B40-23EB39BF444F}" destId="{2B2FB077-E10C-4DF7-AAF8-D4EED2080AD9}"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D0F01094-54E6-4039-AE9A-C0CE0F878A9A}" type="presOf" srcId="{95CEA1F3-B4C3-4D94-A17A-6E0CA7EA7670}" destId="{E7B89DEE-065F-4AE4-823D-231C0E10398B}" srcOrd="0" destOrd="0" presId="urn:microsoft.com/office/officeart/2005/8/layout/hList1"/>
    <dgm:cxn modelId="{D4B7D9A1-EB83-48C1-A87D-521868EA6BF7}" srcId="{AAFC3490-A849-4FDB-8FA7-7CE536753D17}" destId="{008028C7-4695-4419-891D-05AEA9F6C058}" srcOrd="1" destOrd="0" parTransId="{F0E5AD75-EFB8-4667-868E-AF28F7CC57B5}" sibTransId="{0D823A6A-B189-4896-B095-FF437E6EE57D}"/>
    <dgm:cxn modelId="{6787AAC5-70FA-4847-8BE9-4E98CD8E8E49}" type="presOf" srcId="{008028C7-4695-4419-891D-05AEA9F6C058}" destId="{DC37BEE3-B7AF-492A-8EF7-0A831CD32D2B}"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3B9339AF-8D48-4A11-A843-87DF6E32EBFC}" type="presParOf" srcId="{1BB36836-5718-47AF-AA7D-C7F9411F39D3}" destId="{7963378A-93FF-468D-BE17-15A4066AB9EC}" srcOrd="0" destOrd="0" presId="urn:microsoft.com/office/officeart/2005/8/layout/hList1"/>
    <dgm:cxn modelId="{3804FE84-7853-4922-BF5C-D7DDA6972133}" type="presParOf" srcId="{7963378A-93FF-468D-BE17-15A4066AB9EC}" destId="{9E2D2D5E-C17B-4148-B540-45CA1C432778}" srcOrd="0" destOrd="0" presId="urn:microsoft.com/office/officeart/2005/8/layout/hList1"/>
    <dgm:cxn modelId="{599A23B2-85C7-4B1B-B7E6-8775470BE12A}" type="presParOf" srcId="{7963378A-93FF-468D-BE17-15A4066AB9EC}" destId="{E7B89DEE-065F-4AE4-823D-231C0E10398B}" srcOrd="1" destOrd="0" presId="urn:microsoft.com/office/officeart/2005/8/layout/hList1"/>
    <dgm:cxn modelId="{65DF8019-D7A1-4159-9AF2-C959CEE89B10}" type="presParOf" srcId="{1BB36836-5718-47AF-AA7D-C7F9411F39D3}" destId="{8CCDDE82-37D1-476E-8BD9-4D1F1E1D26AE}" srcOrd="1" destOrd="0" presId="urn:microsoft.com/office/officeart/2005/8/layout/hList1"/>
    <dgm:cxn modelId="{700A6C9A-5D1A-4C62-9559-C889A351B380}" type="presParOf" srcId="{1BB36836-5718-47AF-AA7D-C7F9411F39D3}" destId="{DA40CF2D-416A-45E0-B118-D506CF7D622F}" srcOrd="2" destOrd="0" presId="urn:microsoft.com/office/officeart/2005/8/layout/hList1"/>
    <dgm:cxn modelId="{E68764D1-C87D-47EE-858D-C17E4C9B30EA}" type="presParOf" srcId="{DA40CF2D-416A-45E0-B118-D506CF7D622F}" destId="{DC37BEE3-B7AF-492A-8EF7-0A831CD32D2B}" srcOrd="0" destOrd="0" presId="urn:microsoft.com/office/officeart/2005/8/layout/hList1"/>
    <dgm:cxn modelId="{FEE55797-FCD2-4843-8B28-6DD7142D9599}" type="presParOf" srcId="{DA40CF2D-416A-45E0-B118-D506CF7D622F}" destId="{2B2FB077-E10C-4DF7-AAF8-D4EED2080AD9}"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42D85C64-7BAC-458E-A2CF-FB3D9D2F6D36}">
      <dgm:prSet phldrT="[Text]"/>
      <dgm:spPr/>
      <dgm:t>
        <a:bodyPr/>
        <a:lstStyle/>
        <a:p>
          <a:r>
            <a:rPr lang="en-US" dirty="0"/>
            <a:t>Resources</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dgm:spPr>
        <a:solidFill>
          <a:schemeClr val="accent2">
            <a:lumMod val="20000"/>
            <a:lumOff val="80000"/>
            <a:alpha val="90000"/>
          </a:schemeClr>
        </a:solidFill>
      </dgm:spPr>
      <dgm:t>
        <a:bodyPr/>
        <a:lstStyle/>
        <a:p>
          <a:r>
            <a:rPr lang="en-US" dirty="0"/>
            <a:t>$333,038</a:t>
          </a:r>
        </a:p>
      </dgm:t>
    </dgm:pt>
    <dgm:pt modelId="{736185CC-DDEE-42F8-935B-6A6CC9365E59}" type="sibTrans" cxnId="{38C535DB-14B9-4970-BA37-C2642280A53B}">
      <dgm:prSet/>
      <dgm:spPr/>
      <dgm:t>
        <a:bodyPr/>
        <a:lstStyle/>
        <a:p>
          <a:endParaRPr lang="en-US"/>
        </a:p>
      </dgm:t>
    </dgm:pt>
    <dgm:pt modelId="{1BD05451-B040-4447-9796-216CC9975423}" type="parTrans" cxnId="{38C535DB-14B9-4970-BA37-C2642280A53B}">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1">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1">
        <dgm:presLayoutVars>
          <dgm:bulletEnabled val="1"/>
        </dgm:presLayoutVars>
      </dgm:prSet>
      <dgm:spPr/>
    </dgm:pt>
  </dgm:ptLst>
  <dgm:cxnLst>
    <dgm:cxn modelId="{1B432038-2A4E-4599-B7FD-74BB6E3F5EA7}" type="presOf" srcId="{AAFC3490-A849-4FDB-8FA7-7CE536753D17}" destId="{1BB36836-5718-47AF-AA7D-C7F9411F39D3}" srcOrd="0" destOrd="0" presId="urn:microsoft.com/office/officeart/2005/8/layout/hList1"/>
    <dgm:cxn modelId="{2509E85E-EDC9-4DA4-AC85-5FFB2ADF6663}" type="presOf" srcId="{95CEA1F3-B4C3-4D94-A17A-6E0CA7EA7670}" destId="{E7B89DEE-065F-4AE4-823D-231C0E10398B}"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66BDEF93-592F-4A7B-B78B-5E59DE775652}" type="presOf" srcId="{42D85C64-7BAC-458E-A2CF-FB3D9D2F6D36}" destId="{9E2D2D5E-C17B-4148-B540-45CA1C432778}"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69095D64-7E6F-4A2B-9A20-049AB6933C26}" type="presParOf" srcId="{1BB36836-5718-47AF-AA7D-C7F9411F39D3}" destId="{7963378A-93FF-468D-BE17-15A4066AB9EC}" srcOrd="0" destOrd="0" presId="urn:microsoft.com/office/officeart/2005/8/layout/hList1"/>
    <dgm:cxn modelId="{F0F9275E-EB39-4B89-B7C2-CD753B3DEE92}" type="presParOf" srcId="{7963378A-93FF-468D-BE17-15A4066AB9EC}" destId="{9E2D2D5E-C17B-4148-B540-45CA1C432778}" srcOrd="0" destOrd="0" presId="urn:microsoft.com/office/officeart/2005/8/layout/hList1"/>
    <dgm:cxn modelId="{DA1A79B4-D9F5-406A-8B6E-84BEE16990AB}" type="presParOf" srcId="{7963378A-93FF-468D-BE17-15A4066AB9EC}" destId="{E7B89DEE-065F-4AE4-823D-231C0E10398B}"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42D85C64-7BAC-458E-A2CF-FB3D9D2F6D36}">
      <dgm:prSet phldrT="[Text]"/>
      <dgm:spPr/>
      <dgm:t>
        <a:bodyPr/>
        <a:lstStyle/>
        <a:p>
          <a:r>
            <a:rPr lang="en-US" dirty="0"/>
            <a:t>Resources</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8ECC081D-A7B0-4A34-AD0D-7CF5AA8DE161}">
      <dgm:prSet phldrT="[Text]"/>
      <dgm:spPr/>
      <dgm:t>
        <a:bodyPr/>
        <a:lstStyle/>
        <a:p>
          <a:r>
            <a:rPr lang="en-US" dirty="0"/>
            <a:t>Income</a:t>
          </a:r>
        </a:p>
      </dgm:t>
    </dgm:pt>
    <dgm:pt modelId="{9FC870B3-3B0F-435A-A533-9AD35BE53A16}" type="parTrans" cxnId="{BC7F8332-63FB-445B-9EF3-E007D0136BD4}">
      <dgm:prSet/>
      <dgm:spPr/>
      <dgm:t>
        <a:bodyPr/>
        <a:lstStyle/>
        <a:p>
          <a:endParaRPr lang="en-US"/>
        </a:p>
      </dgm:t>
    </dgm:pt>
    <dgm:pt modelId="{9E997140-A62F-4ED4-9D07-F88C7EB2B96E}" type="sibTrans" cxnId="{BC7F8332-63FB-445B-9EF3-E007D0136BD4}">
      <dgm:prSet/>
      <dgm:spPr/>
      <dgm:t>
        <a:bodyPr/>
        <a:lstStyle/>
        <a:p>
          <a:endParaRPr lang="en-US"/>
        </a:p>
      </dgm:t>
    </dgm:pt>
    <dgm:pt modelId="{8C67FB78-DD8D-4744-9060-25A33A300A3C}">
      <dgm:prSet phldrT="[Text]"/>
      <dgm:spPr>
        <a:solidFill>
          <a:schemeClr val="accent2">
            <a:lumMod val="20000"/>
            <a:lumOff val="80000"/>
            <a:alpha val="90000"/>
          </a:schemeClr>
        </a:solidFill>
      </dgm:spPr>
      <dgm:t>
        <a:bodyPr/>
        <a:lstStyle/>
        <a:p>
          <a:r>
            <a:rPr lang="en-US" dirty="0"/>
            <a:t>Social Security</a:t>
          </a:r>
        </a:p>
      </dgm:t>
    </dgm:pt>
    <dgm:pt modelId="{903B8AB3-8E3E-4D5A-8125-743EE2A88893}" type="parTrans" cxnId="{F513C6AD-CF64-494D-B1E7-F40E6AF202D0}">
      <dgm:prSet/>
      <dgm:spPr/>
      <dgm:t>
        <a:bodyPr/>
        <a:lstStyle/>
        <a:p>
          <a:endParaRPr lang="en-US"/>
        </a:p>
      </dgm:t>
    </dgm:pt>
    <dgm:pt modelId="{585E6445-B539-4D18-A8BD-C99BD46F1811}" type="sibTrans" cxnId="{F513C6AD-CF64-494D-B1E7-F40E6AF202D0}">
      <dgm:prSet/>
      <dgm:spPr/>
      <dgm:t>
        <a:bodyPr/>
        <a:lstStyle/>
        <a:p>
          <a:endParaRPr lang="en-US"/>
        </a:p>
      </dgm:t>
    </dgm:pt>
    <dgm:pt modelId="{ED550FF1-375B-42F3-9ACC-5F49395F4846}">
      <dgm:prSet phldrT="[Text]"/>
      <dgm:spPr>
        <a:solidFill>
          <a:schemeClr val="accent2">
            <a:lumMod val="20000"/>
            <a:lumOff val="80000"/>
            <a:alpha val="90000"/>
          </a:schemeClr>
        </a:solidFill>
      </dgm:spPr>
      <dgm:t>
        <a:bodyPr/>
        <a:lstStyle/>
        <a:p>
          <a:r>
            <a:rPr lang="en-US" dirty="0"/>
            <a:t>Pension</a:t>
          </a:r>
        </a:p>
      </dgm:t>
    </dgm:pt>
    <dgm:pt modelId="{A21FD82A-2D9F-48AE-8475-36C9BB12D814}" type="parTrans" cxnId="{AA99FD0B-09B8-471F-B007-2C91CFB683EF}">
      <dgm:prSet/>
      <dgm:spPr/>
      <dgm:t>
        <a:bodyPr/>
        <a:lstStyle/>
        <a:p>
          <a:endParaRPr lang="en-US"/>
        </a:p>
      </dgm:t>
    </dgm:pt>
    <dgm:pt modelId="{0B57AD51-E5AC-4E1E-ABD0-14E03BA40402}" type="sibTrans" cxnId="{AA99FD0B-09B8-471F-B007-2C91CFB683EF}">
      <dgm:prSet/>
      <dgm:spPr/>
      <dgm:t>
        <a:bodyPr/>
        <a:lstStyle/>
        <a:p>
          <a:endParaRPr lang="en-US"/>
        </a:p>
      </dgm:t>
    </dgm:pt>
    <dgm:pt modelId="{95BF3344-C800-414D-A2C7-2095CF82602A}">
      <dgm:prSet phldrT="[Text]"/>
      <dgm:spPr>
        <a:solidFill>
          <a:schemeClr val="accent2">
            <a:lumMod val="20000"/>
            <a:lumOff val="80000"/>
            <a:alpha val="90000"/>
          </a:schemeClr>
        </a:solidFill>
      </dgm:spPr>
      <dgm:t>
        <a:bodyPr/>
        <a:lstStyle/>
        <a:p>
          <a:r>
            <a:rPr lang="en-US" dirty="0"/>
            <a:t>IRA Distribution</a:t>
          </a:r>
        </a:p>
      </dgm:t>
    </dgm:pt>
    <dgm:pt modelId="{12DB7300-63B0-4658-859A-1F429F48BB36}" type="parTrans" cxnId="{D3480007-BBF9-4202-8058-18715F7C6CA0}">
      <dgm:prSet/>
      <dgm:spPr/>
      <dgm:t>
        <a:bodyPr/>
        <a:lstStyle/>
        <a:p>
          <a:endParaRPr lang="en-US"/>
        </a:p>
      </dgm:t>
    </dgm:pt>
    <dgm:pt modelId="{EDA4E05E-41C5-4B58-8C29-DAAA3F8FD656}" type="sibTrans" cxnId="{D3480007-BBF9-4202-8058-18715F7C6CA0}">
      <dgm:prSet/>
      <dgm:spPr/>
      <dgm:t>
        <a:bodyPr/>
        <a:lstStyle/>
        <a:p>
          <a:endParaRPr lang="en-US"/>
        </a:p>
      </dgm:t>
    </dgm:pt>
    <dgm:pt modelId="{95CEA1F3-B4C3-4D94-A17A-6E0CA7EA7670}">
      <dgm:prSet phldrT="[Text]"/>
      <dgm:spPr>
        <a:solidFill>
          <a:schemeClr val="accent2">
            <a:lumMod val="20000"/>
            <a:lumOff val="80000"/>
            <a:alpha val="90000"/>
          </a:schemeClr>
        </a:solidFill>
      </dgm:spPr>
      <dgm:t>
        <a:bodyPr/>
        <a:lstStyle/>
        <a:p>
          <a:r>
            <a:rPr lang="en-US" dirty="0"/>
            <a:t>$333,038</a:t>
          </a:r>
        </a:p>
      </dgm:t>
    </dgm:pt>
    <dgm:pt modelId="{736185CC-DDEE-42F8-935B-6A6CC9365E59}" type="sibTrans" cxnId="{38C535DB-14B9-4970-BA37-C2642280A53B}">
      <dgm:prSet/>
      <dgm:spPr/>
      <dgm:t>
        <a:bodyPr/>
        <a:lstStyle/>
        <a:p>
          <a:endParaRPr lang="en-US"/>
        </a:p>
      </dgm:t>
    </dgm:pt>
    <dgm:pt modelId="{1BD05451-B040-4447-9796-216CC9975423}" type="parTrans" cxnId="{38C535DB-14B9-4970-BA37-C2642280A53B}">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2">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2">
        <dgm:presLayoutVars>
          <dgm:bulletEnabled val="1"/>
        </dgm:presLayoutVars>
      </dgm:prSet>
      <dgm:spPr/>
    </dgm:pt>
    <dgm:pt modelId="{8CCDDE82-37D1-476E-8BD9-4D1F1E1D26AE}" type="pres">
      <dgm:prSet presAssocID="{E09C8CDB-38AC-496B-9DD9-E132B25446F9}" presName="space" presStyleCnt="0"/>
      <dgm:spPr/>
    </dgm:pt>
    <dgm:pt modelId="{DD756BD3-DF0A-4FB7-BE60-A9E6E1095FFD}" type="pres">
      <dgm:prSet presAssocID="{8ECC081D-A7B0-4A34-AD0D-7CF5AA8DE161}" presName="composite" presStyleCnt="0"/>
      <dgm:spPr/>
    </dgm:pt>
    <dgm:pt modelId="{FF6382ED-9CF4-44F8-A687-43702EF1BB07}" type="pres">
      <dgm:prSet presAssocID="{8ECC081D-A7B0-4A34-AD0D-7CF5AA8DE161}" presName="parTx" presStyleLbl="alignNode1" presStyleIdx="1" presStyleCnt="2">
        <dgm:presLayoutVars>
          <dgm:chMax val="0"/>
          <dgm:chPref val="0"/>
          <dgm:bulletEnabled val="1"/>
        </dgm:presLayoutVars>
      </dgm:prSet>
      <dgm:spPr/>
    </dgm:pt>
    <dgm:pt modelId="{869E9E27-AC24-4E9F-A44B-C8D93AAFD0F5}" type="pres">
      <dgm:prSet presAssocID="{8ECC081D-A7B0-4A34-AD0D-7CF5AA8DE161}" presName="desTx" presStyleLbl="alignAccFollowNode1" presStyleIdx="1" presStyleCnt="2">
        <dgm:presLayoutVars>
          <dgm:bulletEnabled val="1"/>
        </dgm:presLayoutVars>
      </dgm:prSet>
      <dgm:spPr/>
    </dgm:pt>
  </dgm:ptLst>
  <dgm:cxnLst>
    <dgm:cxn modelId="{D3480007-BBF9-4202-8058-18715F7C6CA0}" srcId="{8ECC081D-A7B0-4A34-AD0D-7CF5AA8DE161}" destId="{95BF3344-C800-414D-A2C7-2095CF82602A}" srcOrd="2" destOrd="0" parTransId="{12DB7300-63B0-4658-859A-1F429F48BB36}" sibTransId="{EDA4E05E-41C5-4B58-8C29-DAAA3F8FD656}"/>
    <dgm:cxn modelId="{AA99FD0B-09B8-471F-B007-2C91CFB683EF}" srcId="{8ECC081D-A7B0-4A34-AD0D-7CF5AA8DE161}" destId="{ED550FF1-375B-42F3-9ACC-5F49395F4846}" srcOrd="1" destOrd="0" parTransId="{A21FD82A-2D9F-48AE-8475-36C9BB12D814}" sibTransId="{0B57AD51-E5AC-4E1E-ABD0-14E03BA40402}"/>
    <dgm:cxn modelId="{BC7F8332-63FB-445B-9EF3-E007D0136BD4}" srcId="{AAFC3490-A849-4FDB-8FA7-7CE536753D17}" destId="{8ECC081D-A7B0-4A34-AD0D-7CF5AA8DE161}" srcOrd="1" destOrd="0" parTransId="{9FC870B3-3B0F-435A-A533-9AD35BE53A16}" sibTransId="{9E997140-A62F-4ED4-9D07-F88C7EB2B96E}"/>
    <dgm:cxn modelId="{1B432038-2A4E-4599-B7FD-74BB6E3F5EA7}" type="presOf" srcId="{AAFC3490-A849-4FDB-8FA7-7CE536753D17}" destId="{1BB36836-5718-47AF-AA7D-C7F9411F39D3}" srcOrd="0" destOrd="0" presId="urn:microsoft.com/office/officeart/2005/8/layout/hList1"/>
    <dgm:cxn modelId="{2509E85E-EDC9-4DA4-AC85-5FFB2ADF6663}" type="presOf" srcId="{95CEA1F3-B4C3-4D94-A17A-6E0CA7EA7670}" destId="{E7B89DEE-065F-4AE4-823D-231C0E10398B}" srcOrd="0" destOrd="0" presId="urn:microsoft.com/office/officeart/2005/8/layout/hList1"/>
    <dgm:cxn modelId="{10DB1B86-8DA3-4D05-AE2B-6D2F9DC631E5}" type="presOf" srcId="{95BF3344-C800-414D-A2C7-2095CF82602A}" destId="{869E9E27-AC24-4E9F-A44B-C8D93AAFD0F5}" srcOrd="0" destOrd="2"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66BDEF93-592F-4A7B-B78B-5E59DE775652}" type="presOf" srcId="{42D85C64-7BAC-458E-A2CF-FB3D9D2F6D36}" destId="{9E2D2D5E-C17B-4148-B540-45CA1C432778}" srcOrd="0" destOrd="0" presId="urn:microsoft.com/office/officeart/2005/8/layout/hList1"/>
    <dgm:cxn modelId="{7CF67D94-D7D8-4AD2-B40A-F41948873373}" type="presOf" srcId="{ED550FF1-375B-42F3-9ACC-5F49395F4846}" destId="{869E9E27-AC24-4E9F-A44B-C8D93AAFD0F5}" srcOrd="0" destOrd="1" presId="urn:microsoft.com/office/officeart/2005/8/layout/hList1"/>
    <dgm:cxn modelId="{F513C6AD-CF64-494D-B1E7-F40E6AF202D0}" srcId="{8ECC081D-A7B0-4A34-AD0D-7CF5AA8DE161}" destId="{8C67FB78-DD8D-4744-9060-25A33A300A3C}" srcOrd="0" destOrd="0" parTransId="{903B8AB3-8E3E-4D5A-8125-743EE2A88893}" sibTransId="{585E6445-B539-4D18-A8BD-C99BD46F1811}"/>
    <dgm:cxn modelId="{3592E0B4-76FB-4CB6-8FC7-8193C13DB577}" type="presOf" srcId="{8C67FB78-DD8D-4744-9060-25A33A300A3C}" destId="{869E9E27-AC24-4E9F-A44B-C8D93AAFD0F5}" srcOrd="0" destOrd="0" presId="urn:microsoft.com/office/officeart/2005/8/layout/hList1"/>
    <dgm:cxn modelId="{38C535DB-14B9-4970-BA37-C2642280A53B}" srcId="{42D85C64-7BAC-458E-A2CF-FB3D9D2F6D36}" destId="{95CEA1F3-B4C3-4D94-A17A-6E0CA7EA7670}" srcOrd="0" destOrd="0" parTransId="{1BD05451-B040-4447-9796-216CC9975423}" sibTransId="{736185CC-DDEE-42F8-935B-6A6CC9365E59}"/>
    <dgm:cxn modelId="{5D8BEEDF-6AF7-4012-A954-282EABA300E1}" type="presOf" srcId="{8ECC081D-A7B0-4A34-AD0D-7CF5AA8DE161}" destId="{FF6382ED-9CF4-44F8-A687-43702EF1BB07}" srcOrd="0" destOrd="0" presId="urn:microsoft.com/office/officeart/2005/8/layout/hList1"/>
    <dgm:cxn modelId="{69095D64-7E6F-4A2B-9A20-049AB6933C26}" type="presParOf" srcId="{1BB36836-5718-47AF-AA7D-C7F9411F39D3}" destId="{7963378A-93FF-468D-BE17-15A4066AB9EC}" srcOrd="0" destOrd="0" presId="urn:microsoft.com/office/officeart/2005/8/layout/hList1"/>
    <dgm:cxn modelId="{F0F9275E-EB39-4B89-B7C2-CD753B3DEE92}" type="presParOf" srcId="{7963378A-93FF-468D-BE17-15A4066AB9EC}" destId="{9E2D2D5E-C17B-4148-B540-45CA1C432778}" srcOrd="0" destOrd="0" presId="urn:microsoft.com/office/officeart/2005/8/layout/hList1"/>
    <dgm:cxn modelId="{DA1A79B4-D9F5-406A-8B6E-84BEE16990AB}" type="presParOf" srcId="{7963378A-93FF-468D-BE17-15A4066AB9EC}" destId="{E7B89DEE-065F-4AE4-823D-231C0E10398B}" srcOrd="1" destOrd="0" presId="urn:microsoft.com/office/officeart/2005/8/layout/hList1"/>
    <dgm:cxn modelId="{30E23E59-E5D8-4CC6-BB8A-57425D4E34AC}" type="presParOf" srcId="{1BB36836-5718-47AF-AA7D-C7F9411F39D3}" destId="{8CCDDE82-37D1-476E-8BD9-4D1F1E1D26AE}" srcOrd="1" destOrd="0" presId="urn:microsoft.com/office/officeart/2005/8/layout/hList1"/>
    <dgm:cxn modelId="{266461A2-8C79-47F9-A3AA-BA6D7DF35EE3}" type="presParOf" srcId="{1BB36836-5718-47AF-AA7D-C7F9411F39D3}" destId="{DD756BD3-DF0A-4FB7-BE60-A9E6E1095FFD}" srcOrd="2" destOrd="0" presId="urn:microsoft.com/office/officeart/2005/8/layout/hList1"/>
    <dgm:cxn modelId="{FFCD98E7-44AA-4927-A626-B5FE2B1009F7}" type="presParOf" srcId="{DD756BD3-DF0A-4FB7-BE60-A9E6E1095FFD}" destId="{FF6382ED-9CF4-44F8-A687-43702EF1BB07}" srcOrd="0" destOrd="0" presId="urn:microsoft.com/office/officeart/2005/8/layout/hList1"/>
    <dgm:cxn modelId="{A41F16F6-A6ED-4A74-9B17-560548FC8990}" type="presParOf" srcId="{DD756BD3-DF0A-4FB7-BE60-A9E6E1095FFD}" destId="{869E9E27-AC24-4E9F-A44B-C8D93AAFD0F5}" srcOrd="1" destOrd="0" presId="urn:microsoft.com/office/officeart/2005/8/layout/hLis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AFC3490-A849-4FDB-8FA7-7CE536753D17}" type="doc">
      <dgm:prSet loTypeId="urn:microsoft.com/office/officeart/2005/8/layout/hList1" loCatId="list" qsTypeId="urn:microsoft.com/office/officeart/2005/8/quickstyle/3d2" qsCatId="3D" csTypeId="urn:microsoft.com/office/officeart/2005/8/colors/accent1_2" csCatId="accent1" phldr="1"/>
      <dgm:spPr/>
      <dgm:t>
        <a:bodyPr/>
        <a:lstStyle/>
        <a:p>
          <a:endParaRPr lang="en-US"/>
        </a:p>
      </dgm:t>
    </dgm:pt>
    <dgm:pt modelId="{42D85C64-7BAC-458E-A2CF-FB3D9D2F6D36}">
      <dgm:prSet phldrT="[Text]"/>
      <dgm:spPr>
        <a:solidFill>
          <a:schemeClr val="accent5"/>
        </a:solidFill>
      </dgm:spPr>
      <dgm:t>
        <a:bodyPr/>
        <a:lstStyle/>
        <a:p>
          <a:r>
            <a:rPr lang="en-US" dirty="0"/>
            <a:t>Resources</a:t>
          </a:r>
        </a:p>
      </dgm:t>
    </dgm:pt>
    <dgm:pt modelId="{A353F4DB-CAED-4A50-95A4-2208EC9B6222}" type="parTrans" cxnId="{43F96588-D7A2-46AE-931F-28F44388B4BE}">
      <dgm:prSet/>
      <dgm:spPr/>
      <dgm:t>
        <a:bodyPr/>
        <a:lstStyle/>
        <a:p>
          <a:endParaRPr lang="en-US"/>
        </a:p>
      </dgm:t>
    </dgm:pt>
    <dgm:pt modelId="{E09C8CDB-38AC-496B-9DD9-E132B25446F9}" type="sibTrans" cxnId="{43F96588-D7A2-46AE-931F-28F44388B4BE}">
      <dgm:prSet/>
      <dgm:spPr/>
      <dgm:t>
        <a:bodyPr/>
        <a:lstStyle/>
        <a:p>
          <a:endParaRPr lang="en-US"/>
        </a:p>
      </dgm:t>
    </dgm:pt>
    <dgm:pt modelId="{95CEA1F3-B4C3-4D94-A17A-6E0CA7EA7670}">
      <dgm:prSet phldrT="[Text]"/>
      <dgm:spPr>
        <a:solidFill>
          <a:schemeClr val="accent2">
            <a:lumMod val="20000"/>
            <a:lumOff val="80000"/>
            <a:alpha val="90000"/>
          </a:schemeClr>
        </a:solidFill>
      </dgm:spPr>
      <dgm:t>
        <a:bodyPr/>
        <a:lstStyle/>
        <a:p>
          <a:r>
            <a:rPr lang="en-US" dirty="0"/>
            <a:t>$33,038 = Medicaid Eligible </a:t>
          </a:r>
        </a:p>
      </dgm:t>
    </dgm:pt>
    <dgm:pt modelId="{1BD05451-B040-4447-9796-216CC9975423}" type="parTrans" cxnId="{38C535DB-14B9-4970-BA37-C2642280A53B}">
      <dgm:prSet/>
      <dgm:spPr/>
      <dgm:t>
        <a:bodyPr/>
        <a:lstStyle/>
        <a:p>
          <a:endParaRPr lang="en-US"/>
        </a:p>
      </dgm:t>
    </dgm:pt>
    <dgm:pt modelId="{736185CC-DDEE-42F8-935B-6A6CC9365E59}" type="sibTrans" cxnId="{38C535DB-14B9-4970-BA37-C2642280A53B}">
      <dgm:prSet/>
      <dgm:spPr/>
      <dgm:t>
        <a:bodyPr/>
        <a:lstStyle/>
        <a:p>
          <a:endParaRPr lang="en-US"/>
        </a:p>
      </dgm:t>
    </dgm:pt>
    <dgm:pt modelId="{008028C7-4695-4419-891D-05AEA9F6C058}">
      <dgm:prSet phldrT="[Text]"/>
      <dgm:spPr>
        <a:solidFill>
          <a:schemeClr val="accent5"/>
        </a:solidFill>
      </dgm:spPr>
      <dgm:t>
        <a:bodyPr/>
        <a:lstStyle/>
        <a:p>
          <a:r>
            <a:rPr lang="en-US" dirty="0"/>
            <a:t>Gifts</a:t>
          </a:r>
        </a:p>
      </dgm:t>
    </dgm:pt>
    <dgm:pt modelId="{F0E5AD75-EFB8-4667-868E-AF28F7CC57B5}" type="parTrans" cxnId="{D4B7D9A1-EB83-48C1-A87D-521868EA6BF7}">
      <dgm:prSet/>
      <dgm:spPr/>
      <dgm:t>
        <a:bodyPr/>
        <a:lstStyle/>
        <a:p>
          <a:endParaRPr lang="en-US"/>
        </a:p>
      </dgm:t>
    </dgm:pt>
    <dgm:pt modelId="{0D823A6A-B189-4896-B095-FF437E6EE57D}" type="sibTrans" cxnId="{D4B7D9A1-EB83-48C1-A87D-521868EA6BF7}">
      <dgm:prSet/>
      <dgm:spPr/>
      <dgm:t>
        <a:bodyPr/>
        <a:lstStyle/>
        <a:p>
          <a:endParaRPr lang="en-US"/>
        </a:p>
      </dgm:t>
    </dgm:pt>
    <dgm:pt modelId="{C45508FC-1E43-4E96-8B40-23EB39BF444F}">
      <dgm:prSet phldrT="[Text]" custT="1"/>
      <dgm:spPr>
        <a:solidFill>
          <a:schemeClr val="accent2">
            <a:lumMod val="20000"/>
            <a:lumOff val="80000"/>
            <a:alpha val="90000"/>
          </a:schemeClr>
        </a:solidFill>
      </dgm:spPr>
      <dgm:t>
        <a:bodyPr/>
        <a:lstStyle/>
        <a:p>
          <a:r>
            <a:rPr lang="en-US" sz="2300" dirty="0"/>
            <a:t>$156,750 </a:t>
          </a:r>
          <a:r>
            <a:rPr lang="en-US" sz="2100" dirty="0"/>
            <a:t>Gift to beneficiaries under the Will</a:t>
          </a:r>
        </a:p>
      </dgm:t>
    </dgm:pt>
    <dgm:pt modelId="{CD2B5784-5250-434F-A061-C44020396084}" type="parTrans" cxnId="{6802B463-7130-44DD-83AD-C2A62F3D892F}">
      <dgm:prSet/>
      <dgm:spPr/>
      <dgm:t>
        <a:bodyPr/>
        <a:lstStyle/>
        <a:p>
          <a:endParaRPr lang="en-US"/>
        </a:p>
      </dgm:t>
    </dgm:pt>
    <dgm:pt modelId="{68BDC2F2-DAC5-4640-AF35-EB69EA2EDD9F}" type="sibTrans" cxnId="{6802B463-7130-44DD-83AD-C2A62F3D892F}">
      <dgm:prSet/>
      <dgm:spPr/>
      <dgm:t>
        <a:bodyPr/>
        <a:lstStyle/>
        <a:p>
          <a:endParaRPr lang="en-US"/>
        </a:p>
      </dgm:t>
    </dgm:pt>
    <dgm:pt modelId="{8ECC081D-A7B0-4A34-AD0D-7CF5AA8DE161}">
      <dgm:prSet phldrT="[Text]"/>
      <dgm:spPr>
        <a:solidFill>
          <a:schemeClr val="accent5"/>
        </a:solidFill>
      </dgm:spPr>
      <dgm:t>
        <a:bodyPr/>
        <a:lstStyle/>
        <a:p>
          <a:r>
            <a:rPr lang="en-US" dirty="0"/>
            <a:t>Income</a:t>
          </a:r>
        </a:p>
      </dgm:t>
    </dgm:pt>
    <dgm:pt modelId="{9FC870B3-3B0F-435A-A533-9AD35BE53A16}" type="parTrans" cxnId="{BC7F8332-63FB-445B-9EF3-E007D0136BD4}">
      <dgm:prSet/>
      <dgm:spPr/>
      <dgm:t>
        <a:bodyPr/>
        <a:lstStyle/>
        <a:p>
          <a:endParaRPr lang="en-US"/>
        </a:p>
      </dgm:t>
    </dgm:pt>
    <dgm:pt modelId="{9E997140-A62F-4ED4-9D07-F88C7EB2B96E}" type="sibTrans" cxnId="{BC7F8332-63FB-445B-9EF3-E007D0136BD4}">
      <dgm:prSet/>
      <dgm:spPr/>
      <dgm:t>
        <a:bodyPr/>
        <a:lstStyle/>
        <a:p>
          <a:endParaRPr lang="en-US"/>
        </a:p>
      </dgm:t>
    </dgm:pt>
    <dgm:pt modelId="{8C67FB78-DD8D-4744-9060-25A33A300A3C}">
      <dgm:prSet phldrT="[Text]"/>
      <dgm:spPr>
        <a:solidFill>
          <a:schemeClr val="accent2">
            <a:lumMod val="20000"/>
            <a:lumOff val="80000"/>
            <a:alpha val="90000"/>
          </a:schemeClr>
        </a:solidFill>
      </dgm:spPr>
      <dgm:t>
        <a:bodyPr/>
        <a:lstStyle/>
        <a:p>
          <a:r>
            <a:rPr lang="en-US" dirty="0"/>
            <a:t>Social Security</a:t>
          </a:r>
        </a:p>
      </dgm:t>
    </dgm:pt>
    <dgm:pt modelId="{903B8AB3-8E3E-4D5A-8125-743EE2A88893}" type="parTrans" cxnId="{F513C6AD-CF64-494D-B1E7-F40E6AF202D0}">
      <dgm:prSet/>
      <dgm:spPr/>
      <dgm:t>
        <a:bodyPr/>
        <a:lstStyle/>
        <a:p>
          <a:endParaRPr lang="en-US"/>
        </a:p>
      </dgm:t>
    </dgm:pt>
    <dgm:pt modelId="{585E6445-B539-4D18-A8BD-C99BD46F1811}" type="sibTrans" cxnId="{F513C6AD-CF64-494D-B1E7-F40E6AF202D0}">
      <dgm:prSet/>
      <dgm:spPr/>
      <dgm:t>
        <a:bodyPr/>
        <a:lstStyle/>
        <a:p>
          <a:endParaRPr lang="en-US"/>
        </a:p>
      </dgm:t>
    </dgm:pt>
    <dgm:pt modelId="{ED550FF1-375B-42F3-9ACC-5F49395F4846}">
      <dgm:prSet phldrT="[Text]"/>
      <dgm:spPr>
        <a:solidFill>
          <a:schemeClr val="accent2">
            <a:lumMod val="20000"/>
            <a:lumOff val="80000"/>
            <a:alpha val="90000"/>
          </a:schemeClr>
        </a:solidFill>
      </dgm:spPr>
      <dgm:t>
        <a:bodyPr/>
        <a:lstStyle/>
        <a:p>
          <a:r>
            <a:rPr lang="en-US" dirty="0"/>
            <a:t>Pension</a:t>
          </a:r>
        </a:p>
      </dgm:t>
    </dgm:pt>
    <dgm:pt modelId="{A21FD82A-2D9F-48AE-8475-36C9BB12D814}" type="parTrans" cxnId="{AA99FD0B-09B8-471F-B007-2C91CFB683EF}">
      <dgm:prSet/>
      <dgm:spPr/>
      <dgm:t>
        <a:bodyPr/>
        <a:lstStyle/>
        <a:p>
          <a:endParaRPr lang="en-US"/>
        </a:p>
      </dgm:t>
    </dgm:pt>
    <dgm:pt modelId="{0B57AD51-E5AC-4E1E-ABD0-14E03BA40402}" type="sibTrans" cxnId="{AA99FD0B-09B8-471F-B007-2C91CFB683EF}">
      <dgm:prSet/>
      <dgm:spPr/>
      <dgm:t>
        <a:bodyPr/>
        <a:lstStyle/>
        <a:p>
          <a:endParaRPr lang="en-US"/>
        </a:p>
      </dgm:t>
    </dgm:pt>
    <dgm:pt modelId="{CCE33C24-FEFD-465D-815E-9E4D2D0249D3}">
      <dgm:prSet phldrT="[Text]"/>
      <dgm:spPr>
        <a:solidFill>
          <a:schemeClr val="accent2">
            <a:lumMod val="20000"/>
            <a:lumOff val="80000"/>
            <a:alpha val="90000"/>
          </a:schemeClr>
        </a:solidFill>
      </dgm:spPr>
      <dgm:t>
        <a:bodyPr/>
        <a:lstStyle/>
        <a:p>
          <a:r>
            <a:rPr lang="en-US" dirty="0"/>
            <a:t>$143,250 Loan</a:t>
          </a:r>
        </a:p>
      </dgm:t>
    </dgm:pt>
    <dgm:pt modelId="{6DA83C8C-5FAE-4019-984F-42F43319EBE2}" type="parTrans" cxnId="{5C8CB250-3C43-43DE-9ECE-08DA13346425}">
      <dgm:prSet/>
      <dgm:spPr/>
      <dgm:t>
        <a:bodyPr/>
        <a:lstStyle/>
        <a:p>
          <a:endParaRPr lang="en-US"/>
        </a:p>
      </dgm:t>
    </dgm:pt>
    <dgm:pt modelId="{56727B76-8908-453C-A239-A00816DA0147}" type="sibTrans" cxnId="{5C8CB250-3C43-43DE-9ECE-08DA13346425}">
      <dgm:prSet/>
      <dgm:spPr/>
      <dgm:t>
        <a:bodyPr/>
        <a:lstStyle/>
        <a:p>
          <a:endParaRPr lang="en-US"/>
        </a:p>
      </dgm:t>
    </dgm:pt>
    <dgm:pt modelId="{1BB36836-5718-47AF-AA7D-C7F9411F39D3}" type="pres">
      <dgm:prSet presAssocID="{AAFC3490-A849-4FDB-8FA7-7CE536753D17}" presName="Name0" presStyleCnt="0">
        <dgm:presLayoutVars>
          <dgm:dir/>
          <dgm:animLvl val="lvl"/>
          <dgm:resizeHandles val="exact"/>
        </dgm:presLayoutVars>
      </dgm:prSet>
      <dgm:spPr/>
    </dgm:pt>
    <dgm:pt modelId="{7963378A-93FF-468D-BE17-15A4066AB9EC}" type="pres">
      <dgm:prSet presAssocID="{42D85C64-7BAC-458E-A2CF-FB3D9D2F6D36}" presName="composite" presStyleCnt="0"/>
      <dgm:spPr/>
    </dgm:pt>
    <dgm:pt modelId="{9E2D2D5E-C17B-4148-B540-45CA1C432778}" type="pres">
      <dgm:prSet presAssocID="{42D85C64-7BAC-458E-A2CF-FB3D9D2F6D36}" presName="parTx" presStyleLbl="alignNode1" presStyleIdx="0" presStyleCnt="3" custScaleY="69333" custLinFactNeighborX="7" custLinFactNeighborY="-52500">
        <dgm:presLayoutVars>
          <dgm:chMax val="0"/>
          <dgm:chPref val="0"/>
          <dgm:bulletEnabled val="1"/>
        </dgm:presLayoutVars>
      </dgm:prSet>
      <dgm:spPr/>
    </dgm:pt>
    <dgm:pt modelId="{E7B89DEE-065F-4AE4-823D-231C0E10398B}" type="pres">
      <dgm:prSet presAssocID="{42D85C64-7BAC-458E-A2CF-FB3D9D2F6D36}" presName="desTx" presStyleLbl="alignAccFollowNode1" presStyleIdx="0" presStyleCnt="3">
        <dgm:presLayoutVars>
          <dgm:bulletEnabled val="1"/>
        </dgm:presLayoutVars>
      </dgm:prSet>
      <dgm:spPr/>
    </dgm:pt>
    <dgm:pt modelId="{8CCDDE82-37D1-476E-8BD9-4D1F1E1D26AE}" type="pres">
      <dgm:prSet presAssocID="{E09C8CDB-38AC-496B-9DD9-E132B25446F9}" presName="space" presStyleCnt="0"/>
      <dgm:spPr/>
    </dgm:pt>
    <dgm:pt modelId="{DA40CF2D-416A-45E0-B118-D506CF7D622F}" type="pres">
      <dgm:prSet presAssocID="{008028C7-4695-4419-891D-05AEA9F6C058}" presName="composite" presStyleCnt="0"/>
      <dgm:spPr/>
    </dgm:pt>
    <dgm:pt modelId="{DC37BEE3-B7AF-492A-8EF7-0A831CD32D2B}" type="pres">
      <dgm:prSet presAssocID="{008028C7-4695-4419-891D-05AEA9F6C058}" presName="parTx" presStyleLbl="alignNode1" presStyleIdx="1" presStyleCnt="3" custScaleY="69333" custLinFactNeighborY="-51502">
        <dgm:presLayoutVars>
          <dgm:chMax val="0"/>
          <dgm:chPref val="0"/>
          <dgm:bulletEnabled val="1"/>
        </dgm:presLayoutVars>
      </dgm:prSet>
      <dgm:spPr/>
    </dgm:pt>
    <dgm:pt modelId="{2B2FB077-E10C-4DF7-AAF8-D4EED2080AD9}" type="pres">
      <dgm:prSet presAssocID="{008028C7-4695-4419-891D-05AEA9F6C058}" presName="desTx" presStyleLbl="alignAccFollowNode1" presStyleIdx="1" presStyleCnt="3">
        <dgm:presLayoutVars>
          <dgm:bulletEnabled val="1"/>
        </dgm:presLayoutVars>
      </dgm:prSet>
      <dgm:spPr/>
    </dgm:pt>
    <dgm:pt modelId="{218BD93F-0247-424B-91FD-9A30BE40A66E}" type="pres">
      <dgm:prSet presAssocID="{0D823A6A-B189-4896-B095-FF437E6EE57D}" presName="space" presStyleCnt="0"/>
      <dgm:spPr/>
    </dgm:pt>
    <dgm:pt modelId="{DD756BD3-DF0A-4FB7-BE60-A9E6E1095FFD}" type="pres">
      <dgm:prSet presAssocID="{8ECC081D-A7B0-4A34-AD0D-7CF5AA8DE161}" presName="composite" presStyleCnt="0"/>
      <dgm:spPr/>
    </dgm:pt>
    <dgm:pt modelId="{FF6382ED-9CF4-44F8-A687-43702EF1BB07}" type="pres">
      <dgm:prSet presAssocID="{8ECC081D-A7B0-4A34-AD0D-7CF5AA8DE161}" presName="parTx" presStyleLbl="alignNode1" presStyleIdx="2" presStyleCnt="3" custScaleY="69333" custLinFactNeighborX="-970" custLinFactNeighborY="-33462">
        <dgm:presLayoutVars>
          <dgm:chMax val="0"/>
          <dgm:chPref val="0"/>
          <dgm:bulletEnabled val="1"/>
        </dgm:presLayoutVars>
      </dgm:prSet>
      <dgm:spPr/>
    </dgm:pt>
    <dgm:pt modelId="{869E9E27-AC24-4E9F-A44B-C8D93AAFD0F5}" type="pres">
      <dgm:prSet presAssocID="{8ECC081D-A7B0-4A34-AD0D-7CF5AA8DE161}" presName="desTx" presStyleLbl="alignAccFollowNode1" presStyleIdx="2" presStyleCnt="3">
        <dgm:presLayoutVars>
          <dgm:bulletEnabled val="1"/>
        </dgm:presLayoutVars>
      </dgm:prSet>
      <dgm:spPr/>
    </dgm:pt>
  </dgm:ptLst>
  <dgm:cxnLst>
    <dgm:cxn modelId="{6EABCC07-5514-4A05-B696-9AF65A038EC9}" type="presOf" srcId="{AAFC3490-A849-4FDB-8FA7-7CE536753D17}" destId="{1BB36836-5718-47AF-AA7D-C7F9411F39D3}" srcOrd="0" destOrd="0" presId="urn:microsoft.com/office/officeart/2005/8/layout/hList1"/>
    <dgm:cxn modelId="{AA99FD0B-09B8-471F-B007-2C91CFB683EF}" srcId="{8ECC081D-A7B0-4A34-AD0D-7CF5AA8DE161}" destId="{ED550FF1-375B-42F3-9ACC-5F49395F4846}" srcOrd="1" destOrd="0" parTransId="{A21FD82A-2D9F-48AE-8475-36C9BB12D814}" sibTransId="{0B57AD51-E5AC-4E1E-ABD0-14E03BA40402}"/>
    <dgm:cxn modelId="{3365E72D-F43C-4D70-B18B-51B8317A88EA}" type="presOf" srcId="{008028C7-4695-4419-891D-05AEA9F6C058}" destId="{DC37BEE3-B7AF-492A-8EF7-0A831CD32D2B}" srcOrd="0" destOrd="0" presId="urn:microsoft.com/office/officeart/2005/8/layout/hList1"/>
    <dgm:cxn modelId="{BC7F8332-63FB-445B-9EF3-E007D0136BD4}" srcId="{AAFC3490-A849-4FDB-8FA7-7CE536753D17}" destId="{8ECC081D-A7B0-4A34-AD0D-7CF5AA8DE161}" srcOrd="2" destOrd="0" parTransId="{9FC870B3-3B0F-435A-A533-9AD35BE53A16}" sibTransId="{9E997140-A62F-4ED4-9D07-F88C7EB2B96E}"/>
    <dgm:cxn modelId="{6802B463-7130-44DD-83AD-C2A62F3D892F}" srcId="{008028C7-4695-4419-891D-05AEA9F6C058}" destId="{C45508FC-1E43-4E96-8B40-23EB39BF444F}" srcOrd="0" destOrd="0" parTransId="{CD2B5784-5250-434F-A061-C44020396084}" sibTransId="{68BDC2F2-DAC5-4640-AF35-EB69EA2EDD9F}"/>
    <dgm:cxn modelId="{B445D64B-6EBE-4E34-A4E0-C89EB507D05B}" type="presOf" srcId="{42D85C64-7BAC-458E-A2CF-FB3D9D2F6D36}" destId="{9E2D2D5E-C17B-4148-B540-45CA1C432778}" srcOrd="0" destOrd="0" presId="urn:microsoft.com/office/officeart/2005/8/layout/hList1"/>
    <dgm:cxn modelId="{4CFB456E-8D08-42F7-97B8-5CD5F3880A73}" type="presOf" srcId="{CCE33C24-FEFD-465D-815E-9E4D2D0249D3}" destId="{869E9E27-AC24-4E9F-A44B-C8D93AAFD0F5}" srcOrd="0" destOrd="2" presId="urn:microsoft.com/office/officeart/2005/8/layout/hList1"/>
    <dgm:cxn modelId="{AEB91950-4141-41C5-86D6-70C66A8E4871}" type="presOf" srcId="{ED550FF1-375B-42F3-9ACC-5F49395F4846}" destId="{869E9E27-AC24-4E9F-A44B-C8D93AAFD0F5}" srcOrd="0" destOrd="1" presId="urn:microsoft.com/office/officeart/2005/8/layout/hList1"/>
    <dgm:cxn modelId="{5C8CB250-3C43-43DE-9ECE-08DA13346425}" srcId="{8ECC081D-A7B0-4A34-AD0D-7CF5AA8DE161}" destId="{CCE33C24-FEFD-465D-815E-9E4D2D0249D3}" srcOrd="2" destOrd="0" parTransId="{6DA83C8C-5FAE-4019-984F-42F43319EBE2}" sibTransId="{56727B76-8908-453C-A239-A00816DA0147}"/>
    <dgm:cxn modelId="{BA8CD871-4702-484D-A724-A16863B7B25A}" type="presOf" srcId="{C45508FC-1E43-4E96-8B40-23EB39BF444F}" destId="{2B2FB077-E10C-4DF7-AAF8-D4EED2080AD9}" srcOrd="0" destOrd="0" presId="urn:microsoft.com/office/officeart/2005/8/layout/hList1"/>
    <dgm:cxn modelId="{6D40EE78-C071-4868-8E57-ECB5774B6DE8}" type="presOf" srcId="{8C67FB78-DD8D-4744-9060-25A33A300A3C}" destId="{869E9E27-AC24-4E9F-A44B-C8D93AAFD0F5}" srcOrd="0" destOrd="0" presId="urn:microsoft.com/office/officeart/2005/8/layout/hList1"/>
    <dgm:cxn modelId="{FC41FB83-1F55-4A57-9526-F79DF81011F7}" type="presOf" srcId="{8ECC081D-A7B0-4A34-AD0D-7CF5AA8DE161}" destId="{FF6382ED-9CF4-44F8-A687-43702EF1BB07}" srcOrd="0" destOrd="0" presId="urn:microsoft.com/office/officeart/2005/8/layout/hList1"/>
    <dgm:cxn modelId="{43F96588-D7A2-46AE-931F-28F44388B4BE}" srcId="{AAFC3490-A849-4FDB-8FA7-7CE536753D17}" destId="{42D85C64-7BAC-458E-A2CF-FB3D9D2F6D36}" srcOrd="0" destOrd="0" parTransId="{A353F4DB-CAED-4A50-95A4-2208EC9B6222}" sibTransId="{E09C8CDB-38AC-496B-9DD9-E132B25446F9}"/>
    <dgm:cxn modelId="{D4B7D9A1-EB83-48C1-A87D-521868EA6BF7}" srcId="{AAFC3490-A849-4FDB-8FA7-7CE536753D17}" destId="{008028C7-4695-4419-891D-05AEA9F6C058}" srcOrd="1" destOrd="0" parTransId="{F0E5AD75-EFB8-4667-868E-AF28F7CC57B5}" sibTransId="{0D823A6A-B189-4896-B095-FF437E6EE57D}"/>
    <dgm:cxn modelId="{F513C6AD-CF64-494D-B1E7-F40E6AF202D0}" srcId="{8ECC081D-A7B0-4A34-AD0D-7CF5AA8DE161}" destId="{8C67FB78-DD8D-4744-9060-25A33A300A3C}" srcOrd="0" destOrd="0" parTransId="{903B8AB3-8E3E-4D5A-8125-743EE2A88893}" sibTransId="{585E6445-B539-4D18-A8BD-C99BD46F1811}"/>
    <dgm:cxn modelId="{38C535DB-14B9-4970-BA37-C2642280A53B}" srcId="{42D85C64-7BAC-458E-A2CF-FB3D9D2F6D36}" destId="{95CEA1F3-B4C3-4D94-A17A-6E0CA7EA7670}" srcOrd="0" destOrd="0" parTransId="{1BD05451-B040-4447-9796-216CC9975423}" sibTransId="{736185CC-DDEE-42F8-935B-6A6CC9365E59}"/>
    <dgm:cxn modelId="{43B884F3-8F24-46D5-AD68-3163C113E79F}" type="presOf" srcId="{95CEA1F3-B4C3-4D94-A17A-6E0CA7EA7670}" destId="{E7B89DEE-065F-4AE4-823D-231C0E10398B}" srcOrd="0" destOrd="0" presId="urn:microsoft.com/office/officeart/2005/8/layout/hList1"/>
    <dgm:cxn modelId="{3CEAC00B-86E4-4763-9ADE-2179963B75DB}" type="presParOf" srcId="{1BB36836-5718-47AF-AA7D-C7F9411F39D3}" destId="{7963378A-93FF-468D-BE17-15A4066AB9EC}" srcOrd="0" destOrd="0" presId="urn:microsoft.com/office/officeart/2005/8/layout/hList1"/>
    <dgm:cxn modelId="{7996986C-F05E-4C45-BD49-F13173B2C686}" type="presParOf" srcId="{7963378A-93FF-468D-BE17-15A4066AB9EC}" destId="{9E2D2D5E-C17B-4148-B540-45CA1C432778}" srcOrd="0" destOrd="0" presId="urn:microsoft.com/office/officeart/2005/8/layout/hList1"/>
    <dgm:cxn modelId="{4B8CB7E9-2CEE-4D6A-9102-BE6C5F18641A}" type="presParOf" srcId="{7963378A-93FF-468D-BE17-15A4066AB9EC}" destId="{E7B89DEE-065F-4AE4-823D-231C0E10398B}" srcOrd="1" destOrd="0" presId="urn:microsoft.com/office/officeart/2005/8/layout/hList1"/>
    <dgm:cxn modelId="{E8BFCF0D-B427-43E8-98C9-DF16B9B4E2E7}" type="presParOf" srcId="{1BB36836-5718-47AF-AA7D-C7F9411F39D3}" destId="{8CCDDE82-37D1-476E-8BD9-4D1F1E1D26AE}" srcOrd="1" destOrd="0" presId="urn:microsoft.com/office/officeart/2005/8/layout/hList1"/>
    <dgm:cxn modelId="{EEF9F35E-C87A-4483-B873-53306E45E1D8}" type="presParOf" srcId="{1BB36836-5718-47AF-AA7D-C7F9411F39D3}" destId="{DA40CF2D-416A-45E0-B118-D506CF7D622F}" srcOrd="2" destOrd="0" presId="urn:microsoft.com/office/officeart/2005/8/layout/hList1"/>
    <dgm:cxn modelId="{A069C6AC-ECBB-4EC7-AC10-2FF974CC3903}" type="presParOf" srcId="{DA40CF2D-416A-45E0-B118-D506CF7D622F}" destId="{DC37BEE3-B7AF-492A-8EF7-0A831CD32D2B}" srcOrd="0" destOrd="0" presId="urn:microsoft.com/office/officeart/2005/8/layout/hList1"/>
    <dgm:cxn modelId="{9BC8F03E-9BE2-4D22-A914-5E49882991BF}" type="presParOf" srcId="{DA40CF2D-416A-45E0-B118-D506CF7D622F}" destId="{2B2FB077-E10C-4DF7-AAF8-D4EED2080AD9}" srcOrd="1" destOrd="0" presId="urn:microsoft.com/office/officeart/2005/8/layout/hList1"/>
    <dgm:cxn modelId="{F49435B5-F365-49BC-A402-3223415233A6}" type="presParOf" srcId="{1BB36836-5718-47AF-AA7D-C7F9411F39D3}" destId="{218BD93F-0247-424B-91FD-9A30BE40A66E}" srcOrd="3" destOrd="0" presId="urn:microsoft.com/office/officeart/2005/8/layout/hList1"/>
    <dgm:cxn modelId="{FC2B7295-6F8C-4596-A3C5-25FFECD0C598}" type="presParOf" srcId="{1BB36836-5718-47AF-AA7D-C7F9411F39D3}" destId="{DD756BD3-DF0A-4FB7-BE60-A9E6E1095FFD}" srcOrd="4" destOrd="0" presId="urn:microsoft.com/office/officeart/2005/8/layout/hList1"/>
    <dgm:cxn modelId="{C4C6CC8D-92A9-4168-A22B-6C5421B8F9FE}" type="presParOf" srcId="{DD756BD3-DF0A-4FB7-BE60-A9E6E1095FFD}" destId="{FF6382ED-9CF4-44F8-A687-43702EF1BB07}" srcOrd="0" destOrd="0" presId="urn:microsoft.com/office/officeart/2005/8/layout/hList1"/>
    <dgm:cxn modelId="{AF9DA06C-5306-420D-BA62-20195C8304FB}" type="presParOf" srcId="{DD756BD3-DF0A-4FB7-BE60-A9E6E1095FFD}" destId="{869E9E27-AC24-4E9F-A44B-C8D93AAFD0F5}" srcOrd="1" destOrd="0" presId="urn:microsoft.com/office/officeart/2005/8/layout/hList1"/>
  </dgm:cxnLst>
  <dgm:bg>
    <a:noFill/>
  </dgm:bg>
  <dgm:whole>
    <a:ln>
      <a:solidFill>
        <a:schemeClr val="bg1"/>
      </a:solidFill>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894D5-41E3-432F-A39F-032EEA2C5EAF}">
      <dsp:nvSpPr>
        <dsp:cNvPr id="0" name=""/>
        <dsp:cNvSpPr/>
      </dsp:nvSpPr>
      <dsp:spPr>
        <a:xfrm rot="16200000">
          <a:off x="136" y="134447"/>
          <a:ext cx="1559904" cy="1559904"/>
        </a:xfrm>
        <a:prstGeom prst="upArrow">
          <a:avLst>
            <a:gd name="adj1" fmla="val 50000"/>
            <a:gd name="adj2" fmla="val 35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Married</a:t>
          </a:r>
        </a:p>
      </dsp:txBody>
      <dsp:txXfrm rot="5400000">
        <a:off x="273120" y="524422"/>
        <a:ext cx="1286921" cy="779952"/>
      </dsp:txXfrm>
    </dsp:sp>
    <dsp:sp modelId="{2E1B9AAF-451D-4D60-906C-1AFF9BD557A9}">
      <dsp:nvSpPr>
        <dsp:cNvPr id="0" name=""/>
        <dsp:cNvSpPr/>
      </dsp:nvSpPr>
      <dsp:spPr>
        <a:xfrm rot="5400000">
          <a:off x="1716559" y="134447"/>
          <a:ext cx="1559904" cy="1559904"/>
        </a:xfrm>
        <a:prstGeom prst="upArrow">
          <a:avLst>
            <a:gd name="adj1" fmla="val 50000"/>
            <a:gd name="adj2" fmla="val 35000"/>
          </a:avLst>
        </a:prstGeom>
        <a:solidFill>
          <a:schemeClr val="accent2">
            <a:hueOff val="-12635355"/>
            <a:satOff val="21297"/>
            <a:lumOff val="-26079"/>
            <a:alphaOff val="0"/>
          </a:schemeClr>
        </a:solidFill>
        <a:ln w="38100" cap="flat" cmpd="sng" algn="ctr">
          <a:solidFill>
            <a:schemeClr val="lt1">
              <a:hueOff val="0"/>
              <a:satOff val="0"/>
              <a:lumOff val="0"/>
              <a:alphaOff val="0"/>
            </a:schemeClr>
          </a:solidFill>
          <a:prstDash val="solid"/>
        </a:ln>
        <a:effectLst>
          <a:outerShdw blurRad="38100" dist="25400" dir="5400000" algn="t" rotWithShape="0">
            <a:srgbClr val="000000">
              <a:alpha val="5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Single</a:t>
          </a:r>
        </a:p>
      </dsp:txBody>
      <dsp:txXfrm rot="-5400000">
        <a:off x="1716560" y="524423"/>
        <a:ext cx="1286921" cy="7799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A5C0E2-9661-484D-B5C0-A25E3B834926}">
      <dsp:nvSpPr>
        <dsp:cNvPr id="0" name=""/>
        <dsp:cNvSpPr/>
      </dsp:nvSpPr>
      <dsp:spPr>
        <a:xfrm>
          <a:off x="2608124" y="904617"/>
          <a:ext cx="2922123" cy="1341648"/>
        </a:xfrm>
        <a:prstGeom prst="ellipse">
          <a:avLst/>
        </a:prstGeom>
        <a:solidFill>
          <a:schemeClr val="accent6">
            <a:lumMod val="40000"/>
            <a:lumOff val="60000"/>
          </a:schemeClr>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solidFill>
                <a:schemeClr val="tx1"/>
              </a:solidFill>
            </a:rPr>
            <a:t>Two Scenarios</a:t>
          </a:r>
        </a:p>
      </dsp:txBody>
      <dsp:txXfrm>
        <a:off x="3036059" y="1101097"/>
        <a:ext cx="2066253" cy="948688"/>
      </dsp:txXfrm>
    </dsp:sp>
    <dsp:sp modelId="{520CD9E1-0F0E-48A0-A0FE-CBCD422FF27E}">
      <dsp:nvSpPr>
        <dsp:cNvPr id="0" name=""/>
        <dsp:cNvSpPr/>
      </dsp:nvSpPr>
      <dsp:spPr>
        <a:xfrm rot="2041184">
          <a:off x="5065491" y="2247836"/>
          <a:ext cx="675428" cy="456160"/>
        </a:xfrm>
        <a:prstGeom prst="rightArrow">
          <a:avLst>
            <a:gd name="adj1" fmla="val 60000"/>
            <a:gd name="adj2" fmla="val 50000"/>
          </a:avLst>
        </a:prstGeom>
        <a:solidFill>
          <a:srgbClr val="C00000"/>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dirty="0"/>
        </a:p>
      </dsp:txBody>
      <dsp:txXfrm>
        <a:off x="5077202" y="2300786"/>
        <a:ext cx="538580" cy="273696"/>
      </dsp:txXfrm>
    </dsp:sp>
    <dsp:sp modelId="{4C6A8956-9402-428A-9E6E-648BCA73A793}">
      <dsp:nvSpPr>
        <dsp:cNvPr id="0" name=""/>
        <dsp:cNvSpPr/>
      </dsp:nvSpPr>
      <dsp:spPr>
        <a:xfrm>
          <a:off x="5646331" y="2650176"/>
          <a:ext cx="2017664" cy="1341648"/>
        </a:xfrm>
        <a:prstGeom prst="ellipse">
          <a:avLst/>
        </a:prstGeom>
        <a:solidFill>
          <a:srgbClr val="C00000"/>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t>Strategies to protect as much as possible for beneficiaries</a:t>
          </a:r>
        </a:p>
      </dsp:txBody>
      <dsp:txXfrm>
        <a:off x="5941811" y="2846656"/>
        <a:ext cx="1426704" cy="948688"/>
      </dsp:txXfrm>
    </dsp:sp>
    <dsp:sp modelId="{B0963C26-36AC-4165-AEF5-27E365D82282}">
      <dsp:nvSpPr>
        <dsp:cNvPr id="0" name=""/>
        <dsp:cNvSpPr/>
      </dsp:nvSpPr>
      <dsp:spPr>
        <a:xfrm rot="8835880">
          <a:off x="2307348" y="2248938"/>
          <a:ext cx="718779" cy="456160"/>
        </a:xfrm>
        <a:prstGeom prst="rightArrow">
          <a:avLst>
            <a:gd name="adj1" fmla="val 60000"/>
            <a:gd name="adj2" fmla="val 50000"/>
          </a:avLst>
        </a:prstGeom>
        <a:solidFill>
          <a:schemeClr val="accent2"/>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dirty="0"/>
        </a:p>
      </dsp:txBody>
      <dsp:txXfrm rot="10800000">
        <a:off x="2433329" y="2303169"/>
        <a:ext cx="581931" cy="273696"/>
      </dsp:txXfrm>
    </dsp:sp>
    <dsp:sp modelId="{BCDCD80D-FB1A-46FB-BE8D-FDC477E8FF81}">
      <dsp:nvSpPr>
        <dsp:cNvPr id="0" name=""/>
        <dsp:cNvSpPr/>
      </dsp:nvSpPr>
      <dsp:spPr>
        <a:xfrm>
          <a:off x="345097" y="2650145"/>
          <a:ext cx="2017664" cy="1341648"/>
        </a:xfrm>
        <a:prstGeom prst="ellipse">
          <a:avLst/>
        </a:prstGeom>
        <a:solidFill>
          <a:schemeClr val="accent2"/>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r>
            <a:rPr lang="en-US" sz="1700" kern="1200" dirty="0"/>
            <a:t>Strategies to protect resources for spouse</a:t>
          </a:r>
        </a:p>
      </dsp:txBody>
      <dsp:txXfrm>
        <a:off x="640577" y="2846625"/>
        <a:ext cx="1426704" cy="9486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1" y="0"/>
          <a:ext cx="3418284" cy="638330"/>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John Doe</a:t>
          </a:r>
        </a:p>
        <a:p>
          <a:pPr marL="0" lvl="0" indent="0" algn="ctr" defTabSz="977900">
            <a:lnSpc>
              <a:spcPct val="90000"/>
            </a:lnSpc>
            <a:spcBef>
              <a:spcPct val="0"/>
            </a:spcBef>
            <a:spcAft>
              <a:spcPct val="35000"/>
            </a:spcAft>
            <a:buNone/>
          </a:pPr>
          <a:r>
            <a:rPr lang="en-US" sz="2000" kern="1200" dirty="0"/>
            <a:t>“Institutionalized Spouse” </a:t>
          </a:r>
        </a:p>
      </dsp:txBody>
      <dsp:txXfrm>
        <a:off x="1" y="0"/>
        <a:ext cx="3418284" cy="638330"/>
      </dsp:txXfrm>
    </dsp:sp>
    <dsp:sp modelId="{E7B89DEE-065F-4AE4-823D-231C0E10398B}">
      <dsp:nvSpPr>
        <dsp:cNvPr id="0" name=""/>
        <dsp:cNvSpPr/>
      </dsp:nvSpPr>
      <dsp:spPr>
        <a:xfrm>
          <a:off x="35" y="681226"/>
          <a:ext cx="3418284" cy="1229759"/>
        </a:xfrm>
        <a:prstGeom prst="rect">
          <a:avLst/>
        </a:prstGeom>
        <a:solidFill>
          <a:schemeClr val="accent5">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$133,038</a:t>
          </a:r>
        </a:p>
      </dsp:txBody>
      <dsp:txXfrm>
        <a:off x="35" y="681226"/>
        <a:ext cx="3418284" cy="1229759"/>
      </dsp:txXfrm>
    </dsp:sp>
    <dsp:sp modelId="{DC37BEE3-B7AF-492A-8EF7-0A831CD32D2B}">
      <dsp:nvSpPr>
        <dsp:cNvPr id="0" name=""/>
        <dsp:cNvSpPr/>
      </dsp:nvSpPr>
      <dsp:spPr>
        <a:xfrm>
          <a:off x="3896914" y="0"/>
          <a:ext cx="3418284" cy="731912"/>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Jane Doe</a:t>
          </a:r>
        </a:p>
        <a:p>
          <a:pPr marL="0" lvl="0" indent="0" algn="ctr" defTabSz="1111250">
            <a:lnSpc>
              <a:spcPct val="90000"/>
            </a:lnSpc>
            <a:spcBef>
              <a:spcPct val="0"/>
            </a:spcBef>
            <a:spcAft>
              <a:spcPct val="35000"/>
            </a:spcAft>
            <a:buNone/>
          </a:pPr>
          <a:r>
            <a:rPr lang="en-US" sz="2000" kern="1200" dirty="0"/>
            <a:t>“Community Spouse”</a:t>
          </a:r>
        </a:p>
      </dsp:txBody>
      <dsp:txXfrm>
        <a:off x="3896914" y="0"/>
        <a:ext cx="3418284" cy="731912"/>
      </dsp:txXfrm>
    </dsp:sp>
    <dsp:sp modelId="{2B2FB077-E10C-4DF7-AAF8-D4EED2080AD9}">
      <dsp:nvSpPr>
        <dsp:cNvPr id="0" name=""/>
        <dsp:cNvSpPr/>
      </dsp:nvSpPr>
      <dsp:spPr>
        <a:xfrm>
          <a:off x="3896914" y="680972"/>
          <a:ext cx="3418284" cy="1229759"/>
        </a:xfrm>
        <a:prstGeom prst="rect">
          <a:avLst/>
        </a:prstGeom>
        <a:solidFill>
          <a:schemeClr val="accent5">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$200,000 </a:t>
          </a:r>
        </a:p>
      </dsp:txBody>
      <dsp:txXfrm>
        <a:off x="3896914" y="680972"/>
        <a:ext cx="3418284" cy="12297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35" y="15179"/>
          <a:ext cx="3418284" cy="1037520"/>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John Doe</a:t>
          </a:r>
        </a:p>
        <a:p>
          <a:pPr marL="0" lvl="0" indent="0" algn="ctr" defTabSz="977900">
            <a:lnSpc>
              <a:spcPct val="90000"/>
            </a:lnSpc>
            <a:spcBef>
              <a:spcPct val="0"/>
            </a:spcBef>
            <a:spcAft>
              <a:spcPct val="35000"/>
            </a:spcAft>
            <a:buNone/>
          </a:pPr>
          <a:r>
            <a:rPr lang="en-US" sz="2000" kern="1200" dirty="0"/>
            <a:t>“Institutionalized Spouse”</a:t>
          </a:r>
        </a:p>
      </dsp:txBody>
      <dsp:txXfrm>
        <a:off x="35" y="15179"/>
        <a:ext cx="3418284" cy="1037520"/>
      </dsp:txXfrm>
    </dsp:sp>
    <dsp:sp modelId="{E7B89DEE-065F-4AE4-823D-231C0E10398B}">
      <dsp:nvSpPr>
        <dsp:cNvPr id="0" name=""/>
        <dsp:cNvSpPr/>
      </dsp:nvSpPr>
      <dsp:spPr>
        <a:xfrm>
          <a:off x="35" y="1052700"/>
          <a:ext cx="3418284" cy="1141920"/>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&lt;$33,038 = Medicaid Eligible </a:t>
          </a:r>
        </a:p>
      </dsp:txBody>
      <dsp:txXfrm>
        <a:off x="35" y="1052700"/>
        <a:ext cx="3418284" cy="1141920"/>
      </dsp:txXfrm>
    </dsp:sp>
    <dsp:sp modelId="{DC37BEE3-B7AF-492A-8EF7-0A831CD32D2B}">
      <dsp:nvSpPr>
        <dsp:cNvPr id="0" name=""/>
        <dsp:cNvSpPr/>
      </dsp:nvSpPr>
      <dsp:spPr>
        <a:xfrm>
          <a:off x="3896879" y="15179"/>
          <a:ext cx="3418284" cy="1037520"/>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84912" tIns="105664" rIns="184912" bIns="105664" numCol="1" spcCol="1270" anchor="ctr" anchorCtr="0">
          <a:noAutofit/>
        </a:bodyPr>
        <a:lstStyle/>
        <a:p>
          <a:pPr marL="0" lvl="0" indent="0" algn="ctr" defTabSz="1155700">
            <a:lnSpc>
              <a:spcPct val="90000"/>
            </a:lnSpc>
            <a:spcBef>
              <a:spcPct val="0"/>
            </a:spcBef>
            <a:spcAft>
              <a:spcPct val="35000"/>
            </a:spcAft>
            <a:buNone/>
          </a:pPr>
          <a:r>
            <a:rPr lang="en-US" sz="2600" kern="1200" dirty="0"/>
            <a:t>Jane Doe</a:t>
          </a:r>
        </a:p>
        <a:p>
          <a:pPr marL="0" lvl="0" indent="0" algn="ctr" defTabSz="1155700">
            <a:lnSpc>
              <a:spcPct val="90000"/>
            </a:lnSpc>
            <a:spcBef>
              <a:spcPct val="0"/>
            </a:spcBef>
            <a:spcAft>
              <a:spcPct val="35000"/>
            </a:spcAft>
            <a:buNone/>
          </a:pPr>
          <a:r>
            <a:rPr lang="en-US" sz="2600" kern="1200" dirty="0"/>
            <a:t>“Community Spouse”</a:t>
          </a:r>
        </a:p>
      </dsp:txBody>
      <dsp:txXfrm>
        <a:off x="3896879" y="15179"/>
        <a:ext cx="3418284" cy="1037520"/>
      </dsp:txXfrm>
    </dsp:sp>
    <dsp:sp modelId="{2B2FB077-E10C-4DF7-AAF8-D4EED2080AD9}">
      <dsp:nvSpPr>
        <dsp:cNvPr id="0" name=""/>
        <dsp:cNvSpPr/>
      </dsp:nvSpPr>
      <dsp:spPr>
        <a:xfrm>
          <a:off x="3896879" y="1052700"/>
          <a:ext cx="3418284" cy="1141920"/>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38684" tIns="138684" rIns="184912" bIns="208026" numCol="1" spcCol="1270" anchor="t" anchorCtr="0">
          <a:noAutofit/>
        </a:bodyPr>
        <a:lstStyle/>
        <a:p>
          <a:pPr marL="228600" lvl="1" indent="-228600" algn="l" defTabSz="1155700">
            <a:lnSpc>
              <a:spcPct val="90000"/>
            </a:lnSpc>
            <a:spcBef>
              <a:spcPct val="0"/>
            </a:spcBef>
            <a:spcAft>
              <a:spcPct val="15000"/>
            </a:spcAft>
            <a:buChar char="•"/>
          </a:pPr>
          <a:r>
            <a:rPr lang="en-US" sz="2600" kern="1200" dirty="0"/>
            <a:t>$300,000 </a:t>
          </a:r>
        </a:p>
      </dsp:txBody>
      <dsp:txXfrm>
        <a:off x="3896879" y="1052700"/>
        <a:ext cx="3418284" cy="11419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35" y="1873"/>
          <a:ext cx="3418284" cy="932373"/>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John Doe</a:t>
          </a:r>
        </a:p>
        <a:p>
          <a:pPr marL="0" lvl="0" indent="0" algn="ctr" defTabSz="977900">
            <a:lnSpc>
              <a:spcPct val="90000"/>
            </a:lnSpc>
            <a:spcBef>
              <a:spcPct val="0"/>
            </a:spcBef>
            <a:spcAft>
              <a:spcPct val="35000"/>
            </a:spcAft>
            <a:buNone/>
          </a:pPr>
          <a:r>
            <a:rPr lang="en-US" sz="2000" kern="1200" dirty="0"/>
            <a:t>“Institutionalized Spouse” </a:t>
          </a:r>
        </a:p>
      </dsp:txBody>
      <dsp:txXfrm>
        <a:off x="35" y="1873"/>
        <a:ext cx="3418284" cy="932373"/>
      </dsp:txXfrm>
    </dsp:sp>
    <dsp:sp modelId="{E7B89DEE-065F-4AE4-823D-231C0E10398B}">
      <dsp:nvSpPr>
        <dsp:cNvPr id="0" name=""/>
        <dsp:cNvSpPr/>
      </dsp:nvSpPr>
      <dsp:spPr>
        <a:xfrm>
          <a:off x="35" y="934246"/>
          <a:ext cx="3418284" cy="1273680"/>
        </a:xfrm>
        <a:prstGeom prst="rect">
          <a:avLst/>
        </a:prstGeom>
        <a:solidFill>
          <a:schemeClr val="accent5">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a:t>$133,038</a:t>
          </a:r>
        </a:p>
      </dsp:txBody>
      <dsp:txXfrm>
        <a:off x="35" y="934246"/>
        <a:ext cx="3418284" cy="1273680"/>
      </dsp:txXfrm>
    </dsp:sp>
    <dsp:sp modelId="{DC37BEE3-B7AF-492A-8EF7-0A831CD32D2B}">
      <dsp:nvSpPr>
        <dsp:cNvPr id="0" name=""/>
        <dsp:cNvSpPr/>
      </dsp:nvSpPr>
      <dsp:spPr>
        <a:xfrm>
          <a:off x="3896879" y="1873"/>
          <a:ext cx="3418284" cy="932373"/>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Jane Doe</a:t>
          </a:r>
        </a:p>
        <a:p>
          <a:pPr marL="0" lvl="0" indent="0" algn="ctr" defTabSz="1111250">
            <a:lnSpc>
              <a:spcPct val="90000"/>
            </a:lnSpc>
            <a:spcBef>
              <a:spcPct val="0"/>
            </a:spcBef>
            <a:spcAft>
              <a:spcPct val="35000"/>
            </a:spcAft>
            <a:buNone/>
          </a:pPr>
          <a:r>
            <a:rPr lang="en-US" sz="2000" kern="1200" dirty="0"/>
            <a:t>“Community Spouse”</a:t>
          </a:r>
        </a:p>
      </dsp:txBody>
      <dsp:txXfrm>
        <a:off x="3896879" y="1873"/>
        <a:ext cx="3418284" cy="932373"/>
      </dsp:txXfrm>
    </dsp:sp>
    <dsp:sp modelId="{2B2FB077-E10C-4DF7-AAF8-D4EED2080AD9}">
      <dsp:nvSpPr>
        <dsp:cNvPr id="0" name=""/>
        <dsp:cNvSpPr/>
      </dsp:nvSpPr>
      <dsp:spPr>
        <a:xfrm>
          <a:off x="3896879" y="934246"/>
          <a:ext cx="3418284" cy="1273680"/>
        </a:xfrm>
        <a:prstGeom prst="rect">
          <a:avLst/>
        </a:prstGeom>
        <a:solidFill>
          <a:schemeClr val="accent5">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54686" tIns="154686" rIns="206248" bIns="232029" numCol="1" spcCol="1270" anchor="t" anchorCtr="0">
          <a:noAutofit/>
        </a:bodyPr>
        <a:lstStyle/>
        <a:p>
          <a:pPr marL="285750" lvl="1" indent="-285750" algn="l" defTabSz="1289050">
            <a:lnSpc>
              <a:spcPct val="90000"/>
            </a:lnSpc>
            <a:spcBef>
              <a:spcPct val="0"/>
            </a:spcBef>
            <a:spcAft>
              <a:spcPct val="15000"/>
            </a:spcAft>
            <a:buChar char="•"/>
          </a:pPr>
          <a:r>
            <a:rPr lang="en-US" sz="2900" kern="1200" dirty="0"/>
            <a:t>$200,000 </a:t>
          </a:r>
        </a:p>
      </dsp:txBody>
      <dsp:txXfrm>
        <a:off x="3896879" y="934246"/>
        <a:ext cx="3418284" cy="12736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1" y="5148"/>
          <a:ext cx="3418284" cy="955306"/>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John Doe</a:t>
          </a:r>
        </a:p>
        <a:p>
          <a:pPr marL="0" lvl="0" indent="0" algn="ctr" defTabSz="977900">
            <a:lnSpc>
              <a:spcPct val="90000"/>
            </a:lnSpc>
            <a:spcBef>
              <a:spcPct val="0"/>
            </a:spcBef>
            <a:spcAft>
              <a:spcPct val="35000"/>
            </a:spcAft>
            <a:buNone/>
          </a:pPr>
          <a:r>
            <a:rPr lang="en-US" sz="2000" kern="1200" dirty="0"/>
            <a:t>“Institutionalized Spouse”</a:t>
          </a:r>
        </a:p>
      </dsp:txBody>
      <dsp:txXfrm>
        <a:off x="1" y="5148"/>
        <a:ext cx="3418284" cy="955306"/>
      </dsp:txXfrm>
    </dsp:sp>
    <dsp:sp modelId="{E7B89DEE-065F-4AE4-823D-231C0E10398B}">
      <dsp:nvSpPr>
        <dsp:cNvPr id="0" name=""/>
        <dsp:cNvSpPr/>
      </dsp:nvSpPr>
      <dsp:spPr>
        <a:xfrm>
          <a:off x="35" y="979312"/>
          <a:ext cx="3418284" cy="1054080"/>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&lt;$33,038 = Medicaid Eligible </a:t>
          </a:r>
        </a:p>
      </dsp:txBody>
      <dsp:txXfrm>
        <a:off x="35" y="979312"/>
        <a:ext cx="3418284" cy="1054080"/>
      </dsp:txXfrm>
    </dsp:sp>
    <dsp:sp modelId="{DC37BEE3-B7AF-492A-8EF7-0A831CD32D2B}">
      <dsp:nvSpPr>
        <dsp:cNvPr id="0" name=""/>
        <dsp:cNvSpPr/>
      </dsp:nvSpPr>
      <dsp:spPr>
        <a:xfrm>
          <a:off x="3896879" y="24006"/>
          <a:ext cx="3418284" cy="955306"/>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kern="1200" dirty="0"/>
            <a:t>Jane Doe</a:t>
          </a:r>
        </a:p>
        <a:p>
          <a:pPr marL="0" lvl="0" indent="0" algn="ctr" defTabSz="1066800">
            <a:lnSpc>
              <a:spcPct val="90000"/>
            </a:lnSpc>
            <a:spcBef>
              <a:spcPct val="0"/>
            </a:spcBef>
            <a:spcAft>
              <a:spcPct val="35000"/>
            </a:spcAft>
            <a:buNone/>
          </a:pPr>
          <a:r>
            <a:rPr lang="en-US" sz="2400" kern="1200" dirty="0"/>
            <a:t>“Community Spouse”</a:t>
          </a:r>
        </a:p>
      </dsp:txBody>
      <dsp:txXfrm>
        <a:off x="3896879" y="24006"/>
        <a:ext cx="3418284" cy="955306"/>
      </dsp:txXfrm>
    </dsp:sp>
    <dsp:sp modelId="{2B2FB077-E10C-4DF7-AAF8-D4EED2080AD9}">
      <dsp:nvSpPr>
        <dsp:cNvPr id="0" name=""/>
        <dsp:cNvSpPr/>
      </dsp:nvSpPr>
      <dsp:spPr>
        <a:xfrm>
          <a:off x="3896879" y="979312"/>
          <a:ext cx="3418284" cy="1054080"/>
        </a:xfrm>
        <a:prstGeom prst="rect">
          <a:avLst/>
        </a:prstGeom>
        <a:solidFill>
          <a:schemeClr val="accent5">
            <a:lumMod val="20000"/>
            <a:lumOff val="80000"/>
            <a:alpha val="90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$300,000 </a:t>
          </a:r>
        </a:p>
      </dsp:txBody>
      <dsp:txXfrm>
        <a:off x="3896879" y="979312"/>
        <a:ext cx="3418284" cy="10540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0" y="21059"/>
          <a:ext cx="2895600" cy="979200"/>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808" tIns="138176" rIns="241808" bIns="138176" numCol="1" spcCol="1270" anchor="ctr" anchorCtr="0">
          <a:noAutofit/>
        </a:bodyPr>
        <a:lstStyle/>
        <a:p>
          <a:pPr marL="0" lvl="0" indent="0" algn="ctr" defTabSz="1511300">
            <a:lnSpc>
              <a:spcPct val="90000"/>
            </a:lnSpc>
            <a:spcBef>
              <a:spcPct val="0"/>
            </a:spcBef>
            <a:spcAft>
              <a:spcPct val="35000"/>
            </a:spcAft>
            <a:buNone/>
          </a:pPr>
          <a:r>
            <a:rPr lang="en-US" sz="3400" kern="1200" dirty="0"/>
            <a:t>Resources</a:t>
          </a:r>
        </a:p>
      </dsp:txBody>
      <dsp:txXfrm>
        <a:off x="0" y="21059"/>
        <a:ext cx="2895600" cy="979200"/>
      </dsp:txXfrm>
    </dsp:sp>
    <dsp:sp modelId="{E7B89DEE-065F-4AE4-823D-231C0E10398B}">
      <dsp:nvSpPr>
        <dsp:cNvPr id="0" name=""/>
        <dsp:cNvSpPr/>
      </dsp:nvSpPr>
      <dsp:spPr>
        <a:xfrm>
          <a:off x="0" y="1000259"/>
          <a:ext cx="2895600" cy="1493279"/>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a:t>$333,038</a:t>
          </a:r>
        </a:p>
      </dsp:txBody>
      <dsp:txXfrm>
        <a:off x="0" y="1000259"/>
        <a:ext cx="2895600" cy="149327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37" y="24337"/>
          <a:ext cx="3631927" cy="720000"/>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Resources</a:t>
          </a:r>
        </a:p>
      </dsp:txBody>
      <dsp:txXfrm>
        <a:off x="37" y="24337"/>
        <a:ext cx="3631927" cy="720000"/>
      </dsp:txXfrm>
    </dsp:sp>
    <dsp:sp modelId="{E7B89DEE-065F-4AE4-823D-231C0E10398B}">
      <dsp:nvSpPr>
        <dsp:cNvPr id="0" name=""/>
        <dsp:cNvSpPr/>
      </dsp:nvSpPr>
      <dsp:spPr>
        <a:xfrm>
          <a:off x="37" y="744337"/>
          <a:ext cx="3631927" cy="1441125"/>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$333,038</a:t>
          </a:r>
        </a:p>
      </dsp:txBody>
      <dsp:txXfrm>
        <a:off x="37" y="744337"/>
        <a:ext cx="3631927" cy="1441125"/>
      </dsp:txXfrm>
    </dsp:sp>
    <dsp:sp modelId="{FF6382ED-9CF4-44F8-A687-43702EF1BB07}">
      <dsp:nvSpPr>
        <dsp:cNvPr id="0" name=""/>
        <dsp:cNvSpPr/>
      </dsp:nvSpPr>
      <dsp:spPr>
        <a:xfrm>
          <a:off x="4140434" y="24337"/>
          <a:ext cx="3631927" cy="720000"/>
        </a:xfrm>
        <a:prstGeom prst="rect">
          <a:avLst/>
        </a:prstGeom>
        <a:blipFill>
          <a:blip xmlns:r="http://schemas.openxmlformats.org/officeDocument/2006/relationships" r:embed="rId1">
            <a:duotone>
              <a:schemeClr val="accent1">
                <a:hueOff val="0"/>
                <a:satOff val="0"/>
                <a:lumOff val="0"/>
                <a:alphaOff val="0"/>
                <a:shade val="22000"/>
                <a:satMod val="160000"/>
              </a:schemeClr>
              <a:schemeClr val="accent1">
                <a:hueOff val="0"/>
                <a:satOff val="0"/>
                <a:lumOff val="0"/>
                <a:alphaOff val="0"/>
                <a:shade val="45000"/>
                <a:satMod val="100000"/>
              </a:schemeClr>
            </a:duotone>
          </a:blip>
          <a:tile tx="0" ty="0" sx="65000" sy="65000" flip="none" algn="ctr"/>
        </a:blip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Income</a:t>
          </a:r>
        </a:p>
      </dsp:txBody>
      <dsp:txXfrm>
        <a:off x="4140434" y="24337"/>
        <a:ext cx="3631927" cy="720000"/>
      </dsp:txXfrm>
    </dsp:sp>
    <dsp:sp modelId="{869E9E27-AC24-4E9F-A44B-C8D93AAFD0F5}">
      <dsp:nvSpPr>
        <dsp:cNvPr id="0" name=""/>
        <dsp:cNvSpPr/>
      </dsp:nvSpPr>
      <dsp:spPr>
        <a:xfrm>
          <a:off x="4140434" y="744337"/>
          <a:ext cx="3631927" cy="1441125"/>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Social Security</a:t>
          </a:r>
        </a:p>
        <a:p>
          <a:pPr marL="228600" lvl="1" indent="-228600" algn="l" defTabSz="1111250">
            <a:lnSpc>
              <a:spcPct val="90000"/>
            </a:lnSpc>
            <a:spcBef>
              <a:spcPct val="0"/>
            </a:spcBef>
            <a:spcAft>
              <a:spcPct val="15000"/>
            </a:spcAft>
            <a:buChar char="•"/>
          </a:pPr>
          <a:r>
            <a:rPr lang="en-US" sz="2500" kern="1200" dirty="0"/>
            <a:t>Pension</a:t>
          </a:r>
        </a:p>
        <a:p>
          <a:pPr marL="228600" lvl="1" indent="-228600" algn="l" defTabSz="1111250">
            <a:lnSpc>
              <a:spcPct val="90000"/>
            </a:lnSpc>
            <a:spcBef>
              <a:spcPct val="0"/>
            </a:spcBef>
            <a:spcAft>
              <a:spcPct val="15000"/>
            </a:spcAft>
            <a:buChar char="•"/>
          </a:pPr>
          <a:r>
            <a:rPr lang="en-US" sz="2500" kern="1200" dirty="0"/>
            <a:t>IRA Distribution</a:t>
          </a:r>
        </a:p>
      </dsp:txBody>
      <dsp:txXfrm>
        <a:off x="4140434" y="744337"/>
        <a:ext cx="3631927" cy="144112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2D2D5E-C17B-4148-B540-45CA1C432778}">
      <dsp:nvSpPr>
        <dsp:cNvPr id="0" name=""/>
        <dsp:cNvSpPr/>
      </dsp:nvSpPr>
      <dsp:spPr>
        <a:xfrm>
          <a:off x="2549" y="0"/>
          <a:ext cx="2327076" cy="439293"/>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Resources</a:t>
          </a:r>
        </a:p>
      </dsp:txBody>
      <dsp:txXfrm>
        <a:off x="2549" y="0"/>
        <a:ext cx="2327076" cy="439293"/>
      </dsp:txXfrm>
    </dsp:sp>
    <dsp:sp modelId="{E7B89DEE-065F-4AE4-823D-231C0E10398B}">
      <dsp:nvSpPr>
        <dsp:cNvPr id="0" name=""/>
        <dsp:cNvSpPr/>
      </dsp:nvSpPr>
      <dsp:spPr>
        <a:xfrm>
          <a:off x="2386" y="447754"/>
          <a:ext cx="2327076" cy="1305590"/>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$33,038 = Medicaid Eligible </a:t>
          </a:r>
        </a:p>
      </dsp:txBody>
      <dsp:txXfrm>
        <a:off x="2386" y="447754"/>
        <a:ext cx="2327076" cy="1305590"/>
      </dsp:txXfrm>
    </dsp:sp>
    <dsp:sp modelId="{DC37BEE3-B7AF-492A-8EF7-0A831CD32D2B}">
      <dsp:nvSpPr>
        <dsp:cNvPr id="0" name=""/>
        <dsp:cNvSpPr/>
      </dsp:nvSpPr>
      <dsp:spPr>
        <a:xfrm>
          <a:off x="2655253" y="0"/>
          <a:ext cx="2327076" cy="439293"/>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Gifts</a:t>
          </a:r>
        </a:p>
      </dsp:txBody>
      <dsp:txXfrm>
        <a:off x="2655253" y="0"/>
        <a:ext cx="2327076" cy="439293"/>
      </dsp:txXfrm>
    </dsp:sp>
    <dsp:sp modelId="{2B2FB077-E10C-4DF7-AAF8-D4EED2080AD9}">
      <dsp:nvSpPr>
        <dsp:cNvPr id="0" name=""/>
        <dsp:cNvSpPr/>
      </dsp:nvSpPr>
      <dsp:spPr>
        <a:xfrm>
          <a:off x="2655253" y="447754"/>
          <a:ext cx="2327076" cy="1305590"/>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$156,750 </a:t>
          </a:r>
          <a:r>
            <a:rPr lang="en-US" sz="2100" kern="1200" dirty="0"/>
            <a:t>Gift to beneficiaries under the Will</a:t>
          </a:r>
        </a:p>
      </dsp:txBody>
      <dsp:txXfrm>
        <a:off x="2655253" y="447754"/>
        <a:ext cx="2327076" cy="1305590"/>
      </dsp:txXfrm>
    </dsp:sp>
    <dsp:sp modelId="{FF6382ED-9CF4-44F8-A687-43702EF1BB07}">
      <dsp:nvSpPr>
        <dsp:cNvPr id="0" name=""/>
        <dsp:cNvSpPr/>
      </dsp:nvSpPr>
      <dsp:spPr>
        <a:xfrm>
          <a:off x="5285548" y="0"/>
          <a:ext cx="2327076" cy="439293"/>
        </a:xfrm>
        <a:prstGeom prst="rect">
          <a:avLst/>
        </a:prstGeom>
        <a:solidFill>
          <a:schemeClr val="accent5"/>
        </a:solidFill>
        <a:ln>
          <a:noFill/>
        </a:ln>
        <a:effectLst>
          <a:outerShdw blurRad="38100" dist="25400" dir="5400000" algn="t" rotWithShape="0">
            <a:srgbClr val="000000">
              <a:alpha val="5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Income</a:t>
          </a:r>
        </a:p>
      </dsp:txBody>
      <dsp:txXfrm>
        <a:off x="5285548" y="0"/>
        <a:ext cx="2327076" cy="439293"/>
      </dsp:txXfrm>
    </dsp:sp>
    <dsp:sp modelId="{869E9E27-AC24-4E9F-A44B-C8D93AAFD0F5}">
      <dsp:nvSpPr>
        <dsp:cNvPr id="0" name=""/>
        <dsp:cNvSpPr/>
      </dsp:nvSpPr>
      <dsp:spPr>
        <a:xfrm>
          <a:off x="5308120" y="447754"/>
          <a:ext cx="2327076" cy="1305590"/>
        </a:xfrm>
        <a:prstGeom prst="rect">
          <a:avLst/>
        </a:prstGeom>
        <a:solidFill>
          <a:schemeClr val="accent2">
            <a:lumMod val="20000"/>
            <a:lumOff val="80000"/>
            <a:alpha val="90000"/>
          </a:schemeClr>
        </a:solidFill>
        <a:ln w="9525" cap="flat" cmpd="sng" algn="ctr">
          <a:solidFill>
            <a:schemeClr val="accent1">
              <a:alpha val="90000"/>
              <a:tint val="40000"/>
              <a:hueOff val="0"/>
              <a:satOff val="0"/>
              <a:lumOff val="0"/>
              <a:alphaOff val="0"/>
            </a:schemeClr>
          </a:solidFill>
          <a:prstDash val="solid"/>
        </a:ln>
        <a:effectLst>
          <a:outerShdw blurRad="38100" dist="25400" dir="5400000" algn="t" rotWithShape="0">
            <a:srgbClr val="000000">
              <a:alpha val="50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Social Security</a:t>
          </a:r>
        </a:p>
        <a:p>
          <a:pPr marL="228600" lvl="1" indent="-228600" algn="l" defTabSz="889000">
            <a:lnSpc>
              <a:spcPct val="90000"/>
            </a:lnSpc>
            <a:spcBef>
              <a:spcPct val="0"/>
            </a:spcBef>
            <a:spcAft>
              <a:spcPct val="15000"/>
            </a:spcAft>
            <a:buChar char="•"/>
          </a:pPr>
          <a:r>
            <a:rPr lang="en-US" sz="2000" kern="1200" dirty="0"/>
            <a:t>Pension</a:t>
          </a:r>
        </a:p>
        <a:p>
          <a:pPr marL="228600" lvl="1" indent="-228600" algn="l" defTabSz="889000">
            <a:lnSpc>
              <a:spcPct val="90000"/>
            </a:lnSpc>
            <a:spcBef>
              <a:spcPct val="0"/>
            </a:spcBef>
            <a:spcAft>
              <a:spcPct val="15000"/>
            </a:spcAft>
            <a:buChar char="•"/>
          </a:pPr>
          <a:r>
            <a:rPr lang="en-US" sz="2000" kern="1200" dirty="0"/>
            <a:t>$143,250 Loan</a:t>
          </a:r>
        </a:p>
      </dsp:txBody>
      <dsp:txXfrm>
        <a:off x="5308120" y="447754"/>
        <a:ext cx="2327076" cy="1305590"/>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12" tIns="46656" rIns="93312" bIns="46656" numCol="1" anchor="t" anchorCtr="0" compatLnSpc="1">
            <a:prstTxWarp prst="textNoShape">
              <a:avLst/>
            </a:prstTxWarp>
          </a:bodyPr>
          <a:lstStyle>
            <a:lvl1pPr>
              <a:defRPr sz="1300"/>
            </a:lvl1pPr>
          </a:lstStyle>
          <a:p>
            <a:endParaRPr lang="en-US" dirty="0"/>
          </a:p>
        </p:txBody>
      </p:sp>
      <p:sp>
        <p:nvSpPr>
          <p:cNvPr id="110595" name="Rectangle 3"/>
          <p:cNvSpPr>
            <a:spLocks noGrp="1" noChangeArrowheads="1"/>
          </p:cNvSpPr>
          <p:nvPr>
            <p:ph type="dt" sz="quarter" idx="1"/>
          </p:nvPr>
        </p:nvSpPr>
        <p:spPr bwMode="auto">
          <a:xfrm>
            <a:off x="3978132" y="0"/>
            <a:ext cx="3043343" cy="465455"/>
          </a:xfrm>
          <a:prstGeom prst="rect">
            <a:avLst/>
          </a:prstGeom>
          <a:noFill/>
          <a:ln w="9525">
            <a:noFill/>
            <a:miter lim="800000"/>
            <a:headEnd/>
            <a:tailEnd/>
          </a:ln>
          <a:effectLst/>
        </p:spPr>
        <p:txBody>
          <a:bodyPr vert="horz" wrap="square" lIns="93312" tIns="46656" rIns="93312" bIns="46656" numCol="1" anchor="t" anchorCtr="0" compatLnSpc="1">
            <a:prstTxWarp prst="textNoShape">
              <a:avLst/>
            </a:prstTxWarp>
          </a:bodyPr>
          <a:lstStyle>
            <a:lvl1pPr algn="r">
              <a:defRPr sz="1300"/>
            </a:lvl1pPr>
          </a:lstStyle>
          <a:p>
            <a:endParaRPr lang="en-US" dirty="0"/>
          </a:p>
        </p:txBody>
      </p:sp>
      <p:sp>
        <p:nvSpPr>
          <p:cNvPr id="110596" name="Rectangle 4"/>
          <p:cNvSpPr>
            <a:spLocks noGrp="1" noChangeArrowheads="1"/>
          </p:cNvSpPr>
          <p:nvPr>
            <p:ph type="ftr" sz="quarter" idx="2"/>
          </p:nvPr>
        </p:nvSpPr>
        <p:spPr bwMode="auto">
          <a:xfrm>
            <a:off x="0" y="8842030"/>
            <a:ext cx="3043343" cy="465455"/>
          </a:xfrm>
          <a:prstGeom prst="rect">
            <a:avLst/>
          </a:prstGeom>
          <a:noFill/>
          <a:ln w="9525">
            <a:noFill/>
            <a:miter lim="800000"/>
            <a:headEnd/>
            <a:tailEnd/>
          </a:ln>
          <a:effectLst/>
        </p:spPr>
        <p:txBody>
          <a:bodyPr vert="horz" wrap="square" lIns="93312" tIns="46656" rIns="93312" bIns="46656" numCol="1" anchor="b" anchorCtr="0" compatLnSpc="1">
            <a:prstTxWarp prst="textNoShape">
              <a:avLst/>
            </a:prstTxWarp>
          </a:bodyPr>
          <a:lstStyle>
            <a:lvl1pPr>
              <a:defRPr sz="1300"/>
            </a:lvl1pPr>
          </a:lstStyle>
          <a:p>
            <a:endParaRPr lang="en-US" dirty="0"/>
          </a:p>
        </p:txBody>
      </p:sp>
      <p:sp>
        <p:nvSpPr>
          <p:cNvPr id="110597" name="Rectangle 5"/>
          <p:cNvSpPr>
            <a:spLocks noGrp="1" noChangeArrowheads="1"/>
          </p:cNvSpPr>
          <p:nvPr>
            <p:ph type="sldNum" sz="quarter" idx="3"/>
          </p:nvPr>
        </p:nvSpPr>
        <p:spPr bwMode="auto">
          <a:xfrm>
            <a:off x="3978132" y="8842030"/>
            <a:ext cx="3043343" cy="465455"/>
          </a:xfrm>
          <a:prstGeom prst="rect">
            <a:avLst/>
          </a:prstGeom>
          <a:noFill/>
          <a:ln w="9525">
            <a:noFill/>
            <a:miter lim="800000"/>
            <a:headEnd/>
            <a:tailEnd/>
          </a:ln>
          <a:effectLst/>
        </p:spPr>
        <p:txBody>
          <a:bodyPr vert="horz" wrap="square" lIns="93312" tIns="46656" rIns="93312" bIns="46656" numCol="1" anchor="b" anchorCtr="0" compatLnSpc="1">
            <a:prstTxWarp prst="textNoShape">
              <a:avLst/>
            </a:prstTxWarp>
          </a:bodyPr>
          <a:lstStyle>
            <a:lvl1pPr algn="r">
              <a:defRPr sz="1300"/>
            </a:lvl1pPr>
          </a:lstStyle>
          <a:p>
            <a:fld id="{A7E488EC-E4B3-4483-956F-FACE2D82FE05}" type="slidenum">
              <a:rPr lang="en-US"/>
              <a:pPr/>
              <a:t>‹#›</a:t>
            </a:fld>
            <a:endParaRPr lang="en-US" dirty="0"/>
          </a:p>
        </p:txBody>
      </p:sp>
    </p:spTree>
    <p:extLst>
      <p:ext uri="{BB962C8B-B14F-4D97-AF65-F5344CB8AC3E}">
        <p14:creationId xmlns:p14="http://schemas.microsoft.com/office/powerpoint/2010/main" val="7086553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12" tIns="46656" rIns="93312" bIns="46656" numCol="1" anchor="t" anchorCtr="0" compatLnSpc="1">
            <a:prstTxWarp prst="textNoShape">
              <a:avLst/>
            </a:prstTxWarp>
          </a:bodyPr>
          <a:lstStyle>
            <a:lvl1pPr>
              <a:defRPr sz="1300"/>
            </a:lvl1pPr>
          </a:lstStyle>
          <a:p>
            <a:endParaRPr lang="en-US" dirty="0"/>
          </a:p>
        </p:txBody>
      </p:sp>
      <p:sp>
        <p:nvSpPr>
          <p:cNvPr id="9219" name="Rectangle 3"/>
          <p:cNvSpPr>
            <a:spLocks noGrp="1" noChangeArrowheads="1"/>
          </p:cNvSpPr>
          <p:nvPr>
            <p:ph type="dt" idx="1"/>
          </p:nvPr>
        </p:nvSpPr>
        <p:spPr bwMode="auto">
          <a:xfrm>
            <a:off x="3979757" y="0"/>
            <a:ext cx="3043343" cy="465455"/>
          </a:xfrm>
          <a:prstGeom prst="rect">
            <a:avLst/>
          </a:prstGeom>
          <a:noFill/>
          <a:ln w="9525">
            <a:noFill/>
            <a:miter lim="800000"/>
            <a:headEnd/>
            <a:tailEnd/>
          </a:ln>
          <a:effectLst/>
        </p:spPr>
        <p:txBody>
          <a:bodyPr vert="horz" wrap="square" lIns="93312" tIns="46656" rIns="93312" bIns="46656" numCol="1" anchor="t" anchorCtr="0" compatLnSpc="1">
            <a:prstTxWarp prst="textNoShape">
              <a:avLst/>
            </a:prstTxWarp>
          </a:bodyPr>
          <a:lstStyle>
            <a:lvl1pPr algn="r">
              <a:defRPr sz="1300"/>
            </a:lvl1pPr>
          </a:lstStyle>
          <a:p>
            <a:endParaRPr lang="en-US" dirty="0"/>
          </a:p>
        </p:txBody>
      </p:sp>
      <p:sp>
        <p:nvSpPr>
          <p:cNvPr id="9220" name="Rectangle 4"/>
          <p:cNvSpPr>
            <a:spLocks noGrp="1" noRot="1" noChangeAspect="1" noChangeArrowheads="1" noTextEdit="1"/>
          </p:cNvSpPr>
          <p:nvPr>
            <p:ph type="sldImg" idx="2"/>
          </p:nvPr>
        </p:nvSpPr>
        <p:spPr bwMode="auto">
          <a:xfrm>
            <a:off x="1184275" y="700088"/>
            <a:ext cx="4654550" cy="3490912"/>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a:effectLst/>
        </p:spPr>
        <p:txBody>
          <a:bodyPr vert="horz" wrap="square" lIns="93312" tIns="46656" rIns="93312" bIns="4665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22" name="Rectangle 6"/>
          <p:cNvSpPr>
            <a:spLocks noGrp="1" noChangeArrowheads="1"/>
          </p:cNvSpPr>
          <p:nvPr>
            <p:ph type="ftr" sz="quarter" idx="4"/>
          </p:nvPr>
        </p:nvSpPr>
        <p:spPr bwMode="auto">
          <a:xfrm>
            <a:off x="0" y="8843645"/>
            <a:ext cx="3043343" cy="465455"/>
          </a:xfrm>
          <a:prstGeom prst="rect">
            <a:avLst/>
          </a:prstGeom>
          <a:noFill/>
          <a:ln w="9525">
            <a:noFill/>
            <a:miter lim="800000"/>
            <a:headEnd/>
            <a:tailEnd/>
          </a:ln>
          <a:effectLst/>
        </p:spPr>
        <p:txBody>
          <a:bodyPr vert="horz" wrap="square" lIns="93312" tIns="46656" rIns="93312" bIns="46656" numCol="1" anchor="b" anchorCtr="0" compatLnSpc="1">
            <a:prstTxWarp prst="textNoShape">
              <a:avLst/>
            </a:prstTxWarp>
          </a:bodyPr>
          <a:lstStyle>
            <a:lvl1pPr>
              <a:defRPr sz="1300"/>
            </a:lvl1pPr>
          </a:lstStyle>
          <a:p>
            <a:endParaRPr lang="en-US" dirty="0"/>
          </a:p>
        </p:txBody>
      </p:sp>
      <p:sp>
        <p:nvSpPr>
          <p:cNvPr id="9223" name="Rectangle 7"/>
          <p:cNvSpPr>
            <a:spLocks noGrp="1" noChangeArrowheads="1"/>
          </p:cNvSpPr>
          <p:nvPr>
            <p:ph type="sldNum" sz="quarter" idx="5"/>
          </p:nvPr>
        </p:nvSpPr>
        <p:spPr bwMode="auto">
          <a:xfrm>
            <a:off x="3979757" y="8843645"/>
            <a:ext cx="3043343" cy="465455"/>
          </a:xfrm>
          <a:prstGeom prst="rect">
            <a:avLst/>
          </a:prstGeom>
          <a:noFill/>
          <a:ln w="9525">
            <a:noFill/>
            <a:miter lim="800000"/>
            <a:headEnd/>
            <a:tailEnd/>
          </a:ln>
          <a:effectLst/>
        </p:spPr>
        <p:txBody>
          <a:bodyPr vert="horz" wrap="square" lIns="93312" tIns="46656" rIns="93312" bIns="46656" numCol="1" anchor="b" anchorCtr="0" compatLnSpc="1">
            <a:prstTxWarp prst="textNoShape">
              <a:avLst/>
            </a:prstTxWarp>
          </a:bodyPr>
          <a:lstStyle>
            <a:lvl1pPr algn="r">
              <a:defRPr sz="1300"/>
            </a:lvl1pPr>
          </a:lstStyle>
          <a:p>
            <a:fld id="{9B243C7A-FFA7-4EA6-93AF-48F168F374BC}" type="slidenum">
              <a:rPr lang="en-US"/>
              <a:pPr/>
              <a:t>‹#›</a:t>
            </a:fld>
            <a:endParaRPr lang="en-US" dirty="0"/>
          </a:p>
        </p:txBody>
      </p:sp>
    </p:spTree>
    <p:extLst>
      <p:ext uri="{BB962C8B-B14F-4D97-AF65-F5344CB8AC3E}">
        <p14:creationId xmlns:p14="http://schemas.microsoft.com/office/powerpoint/2010/main" val="298780322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1D9E2B-6492-4A8C-8695-136441A56B77}" type="slidenum">
              <a:rPr lang="en-US"/>
              <a:pPr/>
              <a:t>1</a:t>
            </a:fld>
            <a:endParaRPr lang="en-US" dirty="0"/>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243C7A-FFA7-4EA6-93AF-48F168F374BC}" type="slidenum">
              <a:rPr lang="en-US" smtClean="0"/>
              <a:pPr/>
              <a:t>8</a:t>
            </a:fld>
            <a:endParaRPr lang="en-US" dirty="0"/>
          </a:p>
        </p:txBody>
      </p:sp>
    </p:spTree>
    <p:extLst>
      <p:ext uri="{BB962C8B-B14F-4D97-AF65-F5344CB8AC3E}">
        <p14:creationId xmlns:p14="http://schemas.microsoft.com/office/powerpoint/2010/main" val="1623153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AFD0B2-F8CA-49D4-A138-984065D9A342}" type="slidenum">
              <a:rPr lang="en-US" smtClean="0"/>
              <a:t>12</a:t>
            </a:fld>
            <a:endParaRPr lang="en-US" dirty="0"/>
          </a:p>
        </p:txBody>
      </p:sp>
    </p:spTree>
    <p:extLst>
      <p:ext uri="{BB962C8B-B14F-4D97-AF65-F5344CB8AC3E}">
        <p14:creationId xmlns:p14="http://schemas.microsoft.com/office/powerpoint/2010/main" val="1831596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243C7A-FFA7-4EA6-93AF-48F168F374BC}" type="slidenum">
              <a:rPr lang="en-US" smtClean="0"/>
              <a:pPr/>
              <a:t>15</a:t>
            </a:fld>
            <a:endParaRPr lang="en-US" dirty="0"/>
          </a:p>
        </p:txBody>
      </p:sp>
    </p:spTree>
    <p:extLst>
      <p:ext uri="{BB962C8B-B14F-4D97-AF65-F5344CB8AC3E}">
        <p14:creationId xmlns:p14="http://schemas.microsoft.com/office/powerpoint/2010/main" val="3369874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 trusted individual to whom money can be loaned?  Can they be relied upon to make payments? </a:t>
            </a:r>
          </a:p>
          <a:p>
            <a:r>
              <a:rPr lang="en-US" dirty="0"/>
              <a:t>Certain countable assets may have to be liquidated to fund the loan.  What are the tax implications of liquidating the assets?  Do the potential savings that come from protecting the community spouse from reimbursement outweigh any upfront costs/losses? </a:t>
            </a:r>
          </a:p>
          <a:p>
            <a:r>
              <a:rPr lang="en-US" dirty="0"/>
              <a:t>When converting the community spouse's life expectancy from a number of years into a number of months, always round down.  The term of the note cannot be longer than the community spouse's life expectancy, even if it is only a fraction of a month longer.  </a:t>
            </a:r>
          </a:p>
          <a:p>
            <a:r>
              <a:rPr lang="en-US" dirty="0"/>
              <a:t>The excess resources have to be liquidated to make the loan.  Weigh the potential amount due in taxes against the risk of recovery. </a:t>
            </a:r>
          </a:p>
          <a:p>
            <a:endParaRPr lang="en-US" dirty="0"/>
          </a:p>
        </p:txBody>
      </p:sp>
      <p:sp>
        <p:nvSpPr>
          <p:cNvPr id="4" name="Slide Number Placeholder 3"/>
          <p:cNvSpPr>
            <a:spLocks noGrp="1"/>
          </p:cNvSpPr>
          <p:nvPr>
            <p:ph type="sldNum" sz="quarter" idx="5"/>
          </p:nvPr>
        </p:nvSpPr>
        <p:spPr/>
        <p:txBody>
          <a:bodyPr/>
          <a:lstStyle/>
          <a:p>
            <a:fld id="{9B243C7A-FFA7-4EA6-93AF-48F168F374BC}" type="slidenum">
              <a:rPr lang="en-US" smtClean="0"/>
              <a:pPr/>
              <a:t>23</a:t>
            </a:fld>
            <a:endParaRPr lang="en-US" dirty="0"/>
          </a:p>
        </p:txBody>
      </p:sp>
    </p:spTree>
    <p:extLst>
      <p:ext uri="{BB962C8B-B14F-4D97-AF65-F5344CB8AC3E}">
        <p14:creationId xmlns:p14="http://schemas.microsoft.com/office/powerpoint/2010/main" val="3431643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B5BE1-47F2-27EC-60E4-81BD88D37C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3CE88F-EA67-2B9F-A80B-47C435AEDD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60A2B-6EDC-8147-1907-13E7EB8DF7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D0DB96-42C0-15CA-C07E-0C6C5689A3F6}"/>
              </a:ext>
            </a:extLst>
          </p:cNvPr>
          <p:cNvSpPr>
            <a:spLocks noGrp="1"/>
          </p:cNvSpPr>
          <p:nvPr>
            <p:ph type="sldNum" sz="quarter" idx="10"/>
          </p:nvPr>
        </p:nvSpPr>
        <p:spPr/>
        <p:txBody>
          <a:bodyPr/>
          <a:lstStyle/>
          <a:p>
            <a:fld id="{F1AFD0B2-F8CA-49D4-A138-984065D9A342}" type="slidenum">
              <a:rPr lang="en-US" smtClean="0"/>
              <a:t>24</a:t>
            </a:fld>
            <a:endParaRPr lang="en-US" dirty="0"/>
          </a:p>
        </p:txBody>
      </p:sp>
    </p:spTree>
    <p:extLst>
      <p:ext uri="{BB962C8B-B14F-4D97-AF65-F5344CB8AC3E}">
        <p14:creationId xmlns:p14="http://schemas.microsoft.com/office/powerpoint/2010/main" val="1064571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AFD0B2-F8CA-49D4-A138-984065D9A342}" type="slidenum">
              <a:rPr lang="en-US" smtClean="0"/>
              <a:t>25</a:t>
            </a:fld>
            <a:endParaRPr lang="en-US" dirty="0"/>
          </a:p>
        </p:txBody>
      </p:sp>
    </p:spTree>
    <p:extLst>
      <p:ext uri="{BB962C8B-B14F-4D97-AF65-F5344CB8AC3E}">
        <p14:creationId xmlns:p14="http://schemas.microsoft.com/office/powerpoint/2010/main" val="3164381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115">
              <a:defRPr/>
            </a:pPr>
            <a:fld id="{0DD2279D-2BDD-4A47-9851-9C073100D524}" type="slidenum">
              <a:rPr lang="en-US">
                <a:solidFill>
                  <a:prstClr val="black"/>
                </a:solidFill>
                <a:latin typeface="Calibri"/>
                <a:cs typeface="Arial"/>
              </a:rPr>
              <a:pPr defTabSz="933115">
                <a:defRPr/>
              </a:pPr>
              <a:t>28</a:t>
            </a:fld>
            <a:endParaRPr lang="en-US">
              <a:solidFill>
                <a:prstClr val="black"/>
              </a:solidFill>
              <a:latin typeface="Calibri"/>
              <a:cs typeface="Arial"/>
            </a:endParaRPr>
          </a:p>
        </p:txBody>
      </p:sp>
    </p:spTree>
    <p:extLst>
      <p:ext uri="{BB962C8B-B14F-4D97-AF65-F5344CB8AC3E}">
        <p14:creationId xmlns:p14="http://schemas.microsoft.com/office/powerpoint/2010/main" val="1576000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33115">
              <a:defRPr/>
            </a:pPr>
            <a:fld id="{0DD2279D-2BDD-4A47-9851-9C073100D524}" type="slidenum">
              <a:rPr lang="en-US">
                <a:solidFill>
                  <a:prstClr val="black"/>
                </a:solidFill>
                <a:latin typeface="Calibri"/>
                <a:cs typeface="Arial"/>
              </a:rPr>
              <a:pPr defTabSz="933115">
                <a:defRPr/>
              </a:pPr>
              <a:t>29</a:t>
            </a:fld>
            <a:endParaRPr lang="en-US">
              <a:solidFill>
                <a:prstClr val="black"/>
              </a:solidFill>
              <a:latin typeface="Calibri"/>
              <a:cs typeface="Arial"/>
            </a:endParaRPr>
          </a:p>
        </p:txBody>
      </p:sp>
    </p:spTree>
    <p:extLst>
      <p:ext uri="{BB962C8B-B14F-4D97-AF65-F5344CB8AC3E}">
        <p14:creationId xmlns:p14="http://schemas.microsoft.com/office/powerpoint/2010/main" val="3937842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4294967295">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4290120-DEE3-4844-B7E3-05DC1C18A09B}"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696062738"/>
      </p:ext>
    </p:extLst>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90120-DEE3-4844-B7E3-05DC1C18A09B}" type="slidenum">
              <a:rPr lang="en-US" smtClean="0"/>
              <a:t>‹#›</a:t>
            </a:fld>
            <a:endParaRPr lang="en-US"/>
          </a:p>
        </p:txBody>
      </p:sp>
    </p:spTree>
    <p:extLst>
      <p:ext uri="{BB962C8B-B14F-4D97-AF65-F5344CB8AC3E}">
        <p14:creationId xmlns:p14="http://schemas.microsoft.com/office/powerpoint/2010/main" val="48393566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290120-DEE3-4844-B7E3-05DC1C18A09B}" type="slidenum">
              <a:rPr lang="en-US" smtClean="0"/>
              <a:t>‹#›</a:t>
            </a:fld>
            <a:endParaRPr lang="en-US"/>
          </a:p>
        </p:txBody>
      </p:sp>
    </p:spTree>
    <p:extLst>
      <p:ext uri="{BB962C8B-B14F-4D97-AF65-F5344CB8AC3E}">
        <p14:creationId xmlns:p14="http://schemas.microsoft.com/office/powerpoint/2010/main" val="354849741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pic>
        <p:nvPicPr>
          <p:cNvPr id="3074" name="Picture 2" descr="C:\Users\keb\Dropbox\Woods_Oviatt\H-res Logos\WOGLogo+Tag186HorizontalHR.jpg"/>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2720181" y="6096000"/>
            <a:ext cx="3703637" cy="598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943428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429496729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4290120-DEE3-4844-B7E3-05DC1C18A09B}" type="slidenum">
              <a:rPr lang="en-US" smtClean="0"/>
              <a:t>‹#›</a:t>
            </a:fld>
            <a:endParaRPr lang="en-US"/>
          </a:p>
        </p:txBody>
      </p:sp>
    </p:spTree>
    <p:extLst>
      <p:ext uri="{BB962C8B-B14F-4D97-AF65-F5344CB8AC3E}">
        <p14:creationId xmlns:p14="http://schemas.microsoft.com/office/powerpoint/2010/main" val="625969587"/>
      </p:ext>
    </p:extLst>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90120-DEE3-4844-B7E3-05DC1C18A09B}"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76426407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290120-DEE3-4844-B7E3-05DC1C18A09B}"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67181061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290120-DEE3-4844-B7E3-05DC1C18A09B}" type="slidenum">
              <a:rPr lang="en-US" smtClean="0"/>
              <a:t>‹#›</a:t>
            </a:fld>
            <a:endParaRPr lang="en-US"/>
          </a:p>
        </p:txBody>
      </p:sp>
    </p:spTree>
    <p:extLst>
      <p:ext uri="{BB962C8B-B14F-4D97-AF65-F5344CB8AC3E}">
        <p14:creationId xmlns:p14="http://schemas.microsoft.com/office/powerpoint/2010/main" val="533108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290120-DEE3-4844-B7E3-05DC1C18A09B}" type="slidenum">
              <a:rPr lang="en-US" smtClean="0"/>
              <a:t>‹#›</a:t>
            </a:fld>
            <a:endParaRPr lang="en-US"/>
          </a:p>
        </p:txBody>
      </p:sp>
    </p:spTree>
    <p:extLst>
      <p:ext uri="{BB962C8B-B14F-4D97-AF65-F5344CB8AC3E}">
        <p14:creationId xmlns:p14="http://schemas.microsoft.com/office/powerpoint/2010/main" val="391612368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4294967295">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290120-DEE3-4844-B7E3-05DC1C18A09B}"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56064777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4290120-DEE3-4844-B7E3-05DC1C18A09B}"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p>
        </p:txBody>
      </p:sp>
    </p:spTree>
    <p:extLst>
      <p:ext uri="{BB962C8B-B14F-4D97-AF65-F5344CB8AC3E}">
        <p14:creationId xmlns:p14="http://schemas.microsoft.com/office/powerpoint/2010/main" val="143912570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4294967295">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4290120-DEE3-4844-B7E3-05DC1C18A09B}" type="slidenum">
              <a:rPr lang="en-US" smtClean="0"/>
              <a:t>‹#›</a:t>
            </a:fld>
            <a:endParaRPr lang="en-US"/>
          </a:p>
        </p:txBody>
      </p:sp>
    </p:spTree>
    <p:extLst>
      <p:ext uri="{BB962C8B-B14F-4D97-AF65-F5344CB8AC3E}">
        <p14:creationId xmlns:p14="http://schemas.microsoft.com/office/powerpoint/2010/main" val="20561988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9.xml"/><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838200" y="767857"/>
            <a:ext cx="7772400" cy="1143000"/>
          </a:xfrm>
        </p:spPr>
        <p:txBody>
          <a:bodyPr>
            <a:normAutofit fontScale="90000"/>
          </a:bodyPr>
          <a:lstStyle/>
          <a:p>
            <a:pPr algn="ctr"/>
            <a:br>
              <a:rPr lang="en-US" sz="4000" dirty="0">
                <a:solidFill>
                  <a:srgbClr val="FFFF99"/>
                </a:solidFill>
                <a:effectLst>
                  <a:outerShdw blurRad="38100" dist="38100" dir="2700000" algn="tl">
                    <a:srgbClr val="C0C0C0"/>
                  </a:outerShdw>
                </a:effectLst>
              </a:rPr>
            </a:br>
            <a:r>
              <a:rPr lang="en-US" sz="4700" b="1" dirty="0"/>
              <a:t>Medicaid Crisis Planning</a:t>
            </a:r>
            <a:br>
              <a:rPr lang="en-US" sz="4000" dirty="0"/>
            </a:br>
            <a:endParaRPr lang="en-US" sz="3600" dirty="0"/>
          </a:p>
        </p:txBody>
      </p:sp>
      <p:sp>
        <p:nvSpPr>
          <p:cNvPr id="3" name="Subtitle 2"/>
          <p:cNvSpPr>
            <a:spLocks noGrp="1"/>
          </p:cNvSpPr>
          <p:nvPr>
            <p:ph sz="quarter" idx="1"/>
          </p:nvPr>
        </p:nvSpPr>
        <p:spPr>
          <a:xfrm>
            <a:off x="990600" y="2227071"/>
            <a:ext cx="7162800" cy="1295400"/>
          </a:xfrm>
        </p:spPr>
        <p:txBody>
          <a:bodyPr/>
          <a:lstStyle/>
          <a:p>
            <a:pPr algn="ctr"/>
            <a:r>
              <a:rPr lang="en-US" sz="2800" dirty="0"/>
              <a:t>Kelly R. Gusmano, Esq.</a:t>
            </a:r>
          </a:p>
          <a:p>
            <a:pPr algn="ctr"/>
            <a:r>
              <a:rPr lang="en-US" sz="2800" dirty="0"/>
              <a:t>Kristin S. Jonsson, Esq.</a:t>
            </a:r>
            <a:endParaRPr lang="en-US" sz="3200" dirty="0"/>
          </a:p>
        </p:txBody>
      </p:sp>
      <p:pic>
        <p:nvPicPr>
          <p:cNvPr id="8" name="Content Placeholder 7">
            <a:extLst>
              <a:ext uri="{FF2B5EF4-FFF2-40B4-BE49-F238E27FC236}">
                <a16:creationId xmlns:a16="http://schemas.microsoft.com/office/drawing/2014/main" id="{834C4EB8-114E-214F-8712-C337B57CFAB8}"/>
              </a:ext>
            </a:extLst>
          </p:cNvPr>
          <p:cNvPicPr>
            <a:picLocks noGrp="1" noChangeAspect="1"/>
          </p:cNvPicPr>
          <p:nvPr>
            <p:ph sz="quarter" idx="2"/>
          </p:nvPr>
        </p:nvPicPr>
        <p:blipFill>
          <a:blip r:embed="rId3" cstate="print">
            <a:extLst>
              <a:ext uri="{28A0092B-C50C-407E-A947-70E740481C1C}">
                <a14:useLocalDpi xmlns:a14="http://schemas.microsoft.com/office/drawing/2010/main" val="0"/>
              </a:ext>
            </a:extLst>
          </a:blip>
          <a:stretch>
            <a:fillRect/>
          </a:stretch>
        </p:blipFill>
        <p:spPr>
          <a:xfrm>
            <a:off x="5145354" y="4630738"/>
            <a:ext cx="1577441" cy="1389062"/>
          </a:xfrm>
          <a:prstGeom prst="rect">
            <a:avLst/>
          </a:prstGeom>
        </p:spPr>
      </p:pic>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209800" y="4630929"/>
            <a:ext cx="1524000" cy="14422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normAutofit fontScale="90000"/>
          </a:bodyPr>
          <a:lstStyle/>
          <a:p>
            <a:pPr algn="ctr"/>
            <a:r>
              <a:rPr lang="en-US" dirty="0"/>
              <a:t>Retirement Funds – </a:t>
            </a:r>
            <a:br>
              <a:rPr lang="en-US" dirty="0"/>
            </a:br>
            <a:r>
              <a:rPr lang="en-US" dirty="0"/>
              <a:t>Periodic Payment Status</a:t>
            </a:r>
          </a:p>
        </p:txBody>
      </p:sp>
      <p:sp>
        <p:nvSpPr>
          <p:cNvPr id="3" name="Content Placeholder 2"/>
          <p:cNvSpPr>
            <a:spLocks noGrp="1"/>
          </p:cNvSpPr>
          <p:nvPr>
            <p:ph sz="quarter" idx="1"/>
          </p:nvPr>
        </p:nvSpPr>
        <p:spPr>
          <a:xfrm>
            <a:off x="381000" y="2057400"/>
            <a:ext cx="8382000" cy="3733800"/>
          </a:xfrm>
        </p:spPr>
        <p:txBody>
          <a:bodyPr>
            <a:normAutofit/>
          </a:bodyPr>
          <a:lstStyle/>
          <a:p>
            <a:r>
              <a:rPr lang="en-US" dirty="0"/>
              <a:t>Applicant and spouse must be receiving distributions based on the IRS life expectancy table in order for the accounts to be considered exempt. </a:t>
            </a:r>
          </a:p>
          <a:p>
            <a:pPr lvl="1"/>
            <a:r>
              <a:rPr lang="en-US" dirty="0"/>
              <a:t>Same table used to calculate RMDs. </a:t>
            </a:r>
          </a:p>
        </p:txBody>
      </p:sp>
      <p:sp>
        <p:nvSpPr>
          <p:cNvPr id="4" name="Title 1">
            <a:extLst>
              <a:ext uri="{FF2B5EF4-FFF2-40B4-BE49-F238E27FC236}">
                <a16:creationId xmlns:a16="http://schemas.microsoft.com/office/drawing/2014/main" id="{55411FA2-53D6-2502-256C-48BF8DC881DA}"/>
              </a:ext>
            </a:extLst>
          </p:cNvPr>
          <p:cNvSpPr txBox="1">
            <a:spLocks/>
          </p:cNvSpPr>
          <p:nvPr/>
        </p:nvSpPr>
        <p:spPr>
          <a:xfrm>
            <a:off x="9906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623976757"/>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772400" cy="1143000"/>
          </a:xfrm>
        </p:spPr>
        <p:txBody>
          <a:bodyPr>
            <a:normAutofit fontScale="90000"/>
          </a:bodyPr>
          <a:lstStyle/>
          <a:p>
            <a:r>
              <a:rPr lang="en-US" dirty="0"/>
              <a:t>Does the spouse have to contribute?</a:t>
            </a:r>
          </a:p>
        </p:txBody>
      </p:sp>
      <p:sp>
        <p:nvSpPr>
          <p:cNvPr id="3" name="Content Placeholder 2"/>
          <p:cNvSpPr>
            <a:spLocks noGrp="1"/>
          </p:cNvSpPr>
          <p:nvPr>
            <p:ph sz="quarter" idx="1"/>
          </p:nvPr>
        </p:nvSpPr>
        <p:spPr>
          <a:xfrm>
            <a:off x="457200" y="1905000"/>
            <a:ext cx="8305800" cy="3733800"/>
          </a:xfrm>
        </p:spPr>
        <p:txBody>
          <a:bodyPr>
            <a:normAutofit fontScale="92500" lnSpcReduction="10000"/>
          </a:bodyPr>
          <a:lstStyle/>
          <a:p>
            <a:r>
              <a:rPr lang="en-US" dirty="0"/>
              <a:t>It depends upon whether the spouse's monthly income is more or less than the minimum monthly maintenance needs allowance ("MMMNA"). The amount for 2026 is $4,066.50.</a:t>
            </a:r>
          </a:p>
          <a:p>
            <a:endParaRPr lang="en-US" sz="1200" dirty="0"/>
          </a:p>
          <a:p>
            <a:pPr lvl="1"/>
            <a:r>
              <a:rPr lang="en-US" b="1" dirty="0"/>
              <a:t>NO </a:t>
            </a:r>
            <a:r>
              <a:rPr lang="en-US" dirty="0"/>
              <a:t>if the spouse's income is </a:t>
            </a:r>
            <a:r>
              <a:rPr lang="en-US" b="1" dirty="0"/>
              <a:t>less than </a:t>
            </a:r>
            <a:r>
              <a:rPr lang="en-US" dirty="0"/>
              <a:t>$4,066.50 per month.</a:t>
            </a:r>
            <a:endParaRPr lang="en-US" sz="500" dirty="0"/>
          </a:p>
          <a:p>
            <a:pPr lvl="2"/>
            <a:r>
              <a:rPr lang="en-US" dirty="0"/>
              <a:t>If so, the NAMI is reduced so that the spouse can keep enough income to bring his or her total income to $4,066.50 per month.</a:t>
            </a:r>
          </a:p>
          <a:p>
            <a:pPr marL="594360" lvl="2" indent="0">
              <a:buNone/>
            </a:pPr>
            <a:endParaRPr lang="en-US" dirty="0"/>
          </a:p>
          <a:p>
            <a:pPr lvl="1"/>
            <a:r>
              <a:rPr lang="en-US" b="1" dirty="0"/>
              <a:t>YES</a:t>
            </a:r>
            <a:r>
              <a:rPr lang="en-US" dirty="0"/>
              <a:t> if the spouse's income is </a:t>
            </a:r>
            <a:r>
              <a:rPr lang="en-US" b="1" dirty="0"/>
              <a:t>more than </a:t>
            </a:r>
            <a:r>
              <a:rPr lang="en-US" dirty="0"/>
              <a:t>$4,066.50 per month.</a:t>
            </a:r>
            <a:endParaRPr lang="en-US" sz="500" dirty="0"/>
          </a:p>
          <a:p>
            <a:pPr lvl="2"/>
            <a:r>
              <a:rPr lang="en-US" dirty="0"/>
              <a:t>If so, the spouse is requested to add 25% of his or her income in excess of $4,066.50 to the monthly NAMI.</a:t>
            </a:r>
          </a:p>
          <a:p>
            <a:endParaRPr lang="en-US" dirty="0"/>
          </a:p>
        </p:txBody>
      </p:sp>
      <p:sp>
        <p:nvSpPr>
          <p:cNvPr id="4" name="Title 1">
            <a:extLst>
              <a:ext uri="{FF2B5EF4-FFF2-40B4-BE49-F238E27FC236}">
                <a16:creationId xmlns:a16="http://schemas.microsoft.com/office/drawing/2014/main" id="{328FF266-C882-2169-0505-805ABE6770CF}"/>
              </a:ext>
            </a:extLst>
          </p:cNvPr>
          <p:cNvSpPr txBox="1">
            <a:spLocks/>
          </p:cNvSpPr>
          <p:nvPr/>
        </p:nvSpPr>
        <p:spPr>
          <a:xfrm>
            <a:off x="999067"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155050555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840" y="304800"/>
            <a:ext cx="7772400" cy="914400"/>
          </a:xfrm>
        </p:spPr>
        <p:txBody>
          <a:bodyPr>
            <a:normAutofit/>
          </a:bodyPr>
          <a:lstStyle/>
          <a:p>
            <a:pPr algn="ctr"/>
            <a:r>
              <a:rPr lang="en-US" dirty="0"/>
              <a:t>NAMI Example</a:t>
            </a:r>
            <a:endParaRPr lang="en-US" u="sng" dirty="0">
              <a:solidFill>
                <a:schemeClr val="accent6"/>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786736575"/>
              </p:ext>
            </p:extLst>
          </p:nvPr>
        </p:nvGraphicFramePr>
        <p:xfrm>
          <a:off x="4785949" y="1519538"/>
          <a:ext cx="4114799" cy="4026665"/>
        </p:xfrm>
        <a:graphic>
          <a:graphicData uri="http://schemas.openxmlformats.org/drawingml/2006/table">
            <a:tbl>
              <a:tblPr firstRow="1" bandRow="1">
                <a:tableStyleId>{2D5ABB26-0587-4C30-8999-92F81FD0307C}</a:tableStyleId>
              </a:tblPr>
              <a:tblGrid>
                <a:gridCol w="2889115">
                  <a:extLst>
                    <a:ext uri="{9D8B030D-6E8A-4147-A177-3AD203B41FA5}">
                      <a16:colId xmlns:a16="http://schemas.microsoft.com/office/drawing/2014/main" val="2071869770"/>
                    </a:ext>
                  </a:extLst>
                </a:gridCol>
                <a:gridCol w="1225684">
                  <a:extLst>
                    <a:ext uri="{9D8B030D-6E8A-4147-A177-3AD203B41FA5}">
                      <a16:colId xmlns:a16="http://schemas.microsoft.com/office/drawing/2014/main" val="3055287183"/>
                    </a:ext>
                  </a:extLst>
                </a:gridCol>
              </a:tblGrid>
              <a:tr h="377698">
                <a:tc>
                  <a:txBody>
                    <a:bodyPr/>
                    <a:lstStyle/>
                    <a:p>
                      <a:r>
                        <a:rPr lang="en-US" sz="1400" dirty="0"/>
                        <a:t>Social Security</a:t>
                      </a:r>
                    </a:p>
                  </a:txBody>
                  <a:tcPr/>
                </a:tc>
                <a:tc>
                  <a:txBody>
                    <a:bodyPr/>
                    <a:lstStyle/>
                    <a:p>
                      <a:pPr algn="r"/>
                      <a:r>
                        <a:rPr lang="en-US" sz="1400" dirty="0"/>
                        <a:t>$1,200.90</a:t>
                      </a:r>
                    </a:p>
                  </a:txBody>
                  <a:tcPr/>
                </a:tc>
                <a:extLst>
                  <a:ext uri="{0D108BD9-81ED-4DB2-BD59-A6C34878D82A}">
                    <a16:rowId xmlns:a16="http://schemas.microsoft.com/office/drawing/2014/main" val="2947064725"/>
                  </a:ext>
                </a:extLst>
              </a:tr>
              <a:tr h="377698">
                <a:tc>
                  <a:txBody>
                    <a:bodyPr/>
                    <a:lstStyle/>
                    <a:p>
                      <a:r>
                        <a:rPr lang="en-US" sz="1400" dirty="0"/>
                        <a:t>Pension</a:t>
                      </a:r>
                    </a:p>
                  </a:txBody>
                  <a:tcPr/>
                </a:tc>
                <a:tc>
                  <a:txBody>
                    <a:bodyPr/>
                    <a:lstStyle/>
                    <a:p>
                      <a:pPr algn="r"/>
                      <a:r>
                        <a:rPr lang="en-US" sz="1400" dirty="0"/>
                        <a:t>$800</a:t>
                      </a:r>
                    </a:p>
                  </a:txBody>
                  <a:tcPr/>
                </a:tc>
                <a:extLst>
                  <a:ext uri="{0D108BD9-81ED-4DB2-BD59-A6C34878D82A}">
                    <a16:rowId xmlns:a16="http://schemas.microsoft.com/office/drawing/2014/main" val="1267626106"/>
                  </a:ext>
                </a:extLst>
              </a:tr>
              <a:tr h="377698">
                <a:tc>
                  <a:txBody>
                    <a:bodyPr/>
                    <a:lstStyle/>
                    <a:p>
                      <a:r>
                        <a:rPr lang="en-US" sz="1400" dirty="0"/>
                        <a:t>IRA Distribution</a:t>
                      </a:r>
                    </a:p>
                  </a:txBody>
                  <a:tcPr/>
                </a:tc>
                <a:tc>
                  <a:txBody>
                    <a:bodyPr/>
                    <a:lstStyle/>
                    <a:p>
                      <a:pPr algn="r"/>
                      <a:r>
                        <a:rPr lang="en-US" sz="1400" dirty="0"/>
                        <a:t>$400</a:t>
                      </a:r>
                    </a:p>
                  </a:txBody>
                  <a:tcPr/>
                </a:tc>
                <a:extLst>
                  <a:ext uri="{0D108BD9-81ED-4DB2-BD59-A6C34878D82A}">
                    <a16:rowId xmlns:a16="http://schemas.microsoft.com/office/drawing/2014/main" val="2002869496"/>
                  </a:ext>
                </a:extLst>
              </a:tr>
              <a:tr h="377698">
                <a:tc>
                  <a:txBody>
                    <a:bodyPr/>
                    <a:lstStyle/>
                    <a:p>
                      <a:r>
                        <a:rPr lang="en-US" sz="1400" i="1" dirty="0"/>
                        <a:t>Medicare</a:t>
                      </a:r>
                    </a:p>
                  </a:txBody>
                  <a:tcPr/>
                </a:tc>
                <a:tc>
                  <a:txBody>
                    <a:bodyPr/>
                    <a:lstStyle/>
                    <a:p>
                      <a:pPr algn="r"/>
                      <a:r>
                        <a:rPr lang="en-US" sz="1400" dirty="0"/>
                        <a:t>-$202.90</a:t>
                      </a:r>
                    </a:p>
                  </a:txBody>
                  <a:tcPr/>
                </a:tc>
                <a:extLst>
                  <a:ext uri="{0D108BD9-81ED-4DB2-BD59-A6C34878D82A}">
                    <a16:rowId xmlns:a16="http://schemas.microsoft.com/office/drawing/2014/main" val="2637644894"/>
                  </a:ext>
                </a:extLst>
              </a:tr>
              <a:tr h="377698">
                <a:tc>
                  <a:txBody>
                    <a:bodyPr/>
                    <a:lstStyle/>
                    <a:p>
                      <a:r>
                        <a:rPr lang="en-US" sz="1400" i="1" dirty="0"/>
                        <a:t>Other Health Insurance</a:t>
                      </a:r>
                    </a:p>
                  </a:txBody>
                  <a:tcPr/>
                </a:tc>
                <a:tc>
                  <a:txBody>
                    <a:bodyPr/>
                    <a:lstStyle/>
                    <a:p>
                      <a:pPr algn="r"/>
                      <a:r>
                        <a:rPr lang="en-US" sz="1400" dirty="0"/>
                        <a:t>-$40</a:t>
                      </a:r>
                    </a:p>
                  </a:txBody>
                  <a:tcPr/>
                </a:tc>
                <a:extLst>
                  <a:ext uri="{0D108BD9-81ED-4DB2-BD59-A6C34878D82A}">
                    <a16:rowId xmlns:a16="http://schemas.microsoft.com/office/drawing/2014/main" val="423701768"/>
                  </a:ext>
                </a:extLst>
              </a:tr>
              <a:tr h="377698">
                <a:tc>
                  <a:txBody>
                    <a:bodyPr/>
                    <a:lstStyle/>
                    <a:p>
                      <a:r>
                        <a:rPr lang="en-US" sz="1400" i="1" dirty="0"/>
                        <a:t>Personal Needs</a:t>
                      </a:r>
                      <a:r>
                        <a:rPr lang="en-US" sz="1400" i="1" baseline="0" dirty="0"/>
                        <a:t> Allowance</a:t>
                      </a:r>
                      <a:endParaRPr lang="en-US" sz="1400" i="1" dirty="0"/>
                    </a:p>
                  </a:txBody>
                  <a:tcPr>
                    <a:lnB w="12700" cap="flat" cmpd="sng" algn="ctr">
                      <a:solidFill>
                        <a:schemeClr val="tx1"/>
                      </a:solidFill>
                      <a:prstDash val="solid"/>
                      <a:round/>
                      <a:headEnd type="none" w="med" len="med"/>
                      <a:tailEnd type="none" w="med" len="med"/>
                    </a:lnB>
                  </a:tcPr>
                </a:tc>
                <a:tc>
                  <a:txBody>
                    <a:bodyPr/>
                    <a:lstStyle/>
                    <a:p>
                      <a:pPr algn="r"/>
                      <a:r>
                        <a:rPr lang="en-US" sz="1400" dirty="0"/>
                        <a:t>-$50</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415805"/>
                  </a:ext>
                </a:extLst>
              </a:tr>
              <a:tr h="377698">
                <a:tc>
                  <a:txBody>
                    <a:bodyPr/>
                    <a:lstStyle/>
                    <a:p>
                      <a:r>
                        <a:rPr lang="en-US" sz="1400" dirty="0"/>
                        <a:t>NAMI</a:t>
                      </a:r>
                    </a:p>
                  </a:txBody>
                  <a:tcPr>
                    <a:lnT w="12700" cap="flat" cmpd="sng" algn="ctr">
                      <a:solidFill>
                        <a:schemeClr val="tx1"/>
                      </a:solidFill>
                      <a:prstDash val="solid"/>
                      <a:round/>
                      <a:headEnd type="none" w="med" len="med"/>
                      <a:tailEnd type="none" w="med" len="med"/>
                    </a:lnT>
                  </a:tcPr>
                </a:tc>
                <a:tc>
                  <a:txBody>
                    <a:bodyPr/>
                    <a:lstStyle/>
                    <a:p>
                      <a:pPr algn="r"/>
                      <a:r>
                        <a:rPr lang="en-US" sz="1400" dirty="0"/>
                        <a:t>$2,108.00</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5175044"/>
                  </a:ext>
                </a:extLst>
              </a:tr>
              <a:tr h="0">
                <a:tc>
                  <a:txBody>
                    <a:bodyPr/>
                    <a:lstStyle/>
                    <a:p>
                      <a:endParaRPr lang="en-US" sz="600" dirty="0"/>
                    </a:p>
                  </a:txBody>
                  <a:tcPr/>
                </a:tc>
                <a:tc>
                  <a:txBody>
                    <a:bodyPr/>
                    <a:lstStyle/>
                    <a:p>
                      <a:endParaRPr lang="en-US" dirty="0"/>
                    </a:p>
                  </a:txBody>
                  <a:tcPr/>
                </a:tc>
                <a:extLst>
                  <a:ext uri="{0D108BD9-81ED-4DB2-BD59-A6C34878D82A}">
                    <a16:rowId xmlns:a16="http://schemas.microsoft.com/office/drawing/2014/main" val="868687442"/>
                  </a:ext>
                </a:extLst>
              </a:tr>
              <a:tr h="639321">
                <a:tc>
                  <a:txBody>
                    <a:bodyPr/>
                    <a:lstStyle/>
                    <a:p>
                      <a:r>
                        <a:rPr lang="en-US" dirty="0"/>
                        <a:t>Spouse's income</a:t>
                      </a:r>
                    </a:p>
                  </a:txBody>
                  <a:tcPr/>
                </a:tc>
                <a:tc>
                  <a:txBody>
                    <a:bodyPr/>
                    <a:lstStyle/>
                    <a:p>
                      <a:pPr algn="r"/>
                      <a:r>
                        <a:rPr lang="en-US" dirty="0"/>
                        <a:t>$4,866.50</a:t>
                      </a:r>
                    </a:p>
                  </a:txBody>
                  <a:tcPr/>
                </a:tc>
                <a:extLst>
                  <a:ext uri="{0D108BD9-81ED-4DB2-BD59-A6C34878D82A}">
                    <a16:rowId xmlns:a16="http://schemas.microsoft.com/office/drawing/2014/main" val="3059458564"/>
                  </a:ext>
                </a:extLst>
              </a:tr>
              <a:tr h="377698">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1845728"/>
                  </a:ext>
                </a:extLst>
              </a:tr>
            </a:tbl>
          </a:graphicData>
        </a:graphic>
      </p:graphicFrame>
      <p:sp>
        <p:nvSpPr>
          <p:cNvPr id="3" name="TextBox 2"/>
          <p:cNvSpPr txBox="1"/>
          <p:nvPr/>
        </p:nvSpPr>
        <p:spPr>
          <a:xfrm>
            <a:off x="4840723" y="4843437"/>
            <a:ext cx="3657600" cy="646331"/>
          </a:xfrm>
          <a:prstGeom prst="rect">
            <a:avLst/>
          </a:prstGeom>
          <a:noFill/>
        </p:spPr>
        <p:txBody>
          <a:bodyPr wrap="square" rtlCol="0">
            <a:spAutoFit/>
          </a:bodyPr>
          <a:lstStyle/>
          <a:p>
            <a:r>
              <a:rPr lang="en-US" b="1" dirty="0"/>
              <a:t>$200 ($800 x .25) is added to the NAMI for a new NAMI of $2,308.00. </a:t>
            </a:r>
          </a:p>
        </p:txBody>
      </p:sp>
      <p:graphicFrame>
        <p:nvGraphicFramePr>
          <p:cNvPr id="5" name="Table 4"/>
          <p:cNvGraphicFramePr>
            <a:graphicFrameLocks noGrp="1"/>
          </p:cNvGraphicFramePr>
          <p:nvPr>
            <p:extLst>
              <p:ext uri="{D42A27DB-BD31-4B8C-83A1-F6EECF244321}">
                <p14:modId xmlns:p14="http://schemas.microsoft.com/office/powerpoint/2010/main" val="196171506"/>
              </p:ext>
            </p:extLst>
          </p:nvPr>
        </p:nvGraphicFramePr>
        <p:xfrm>
          <a:off x="334985" y="1515070"/>
          <a:ext cx="4053841" cy="3810000"/>
        </p:xfrm>
        <a:graphic>
          <a:graphicData uri="http://schemas.openxmlformats.org/drawingml/2006/table">
            <a:tbl>
              <a:tblPr firstRow="1" bandRow="1">
                <a:tableStyleId>{2D5ABB26-0587-4C30-8999-92F81FD0307C}</a:tableStyleId>
              </a:tblPr>
              <a:tblGrid>
                <a:gridCol w="2846314">
                  <a:extLst>
                    <a:ext uri="{9D8B030D-6E8A-4147-A177-3AD203B41FA5}">
                      <a16:colId xmlns:a16="http://schemas.microsoft.com/office/drawing/2014/main" val="2071869770"/>
                    </a:ext>
                  </a:extLst>
                </a:gridCol>
                <a:gridCol w="1207527">
                  <a:extLst>
                    <a:ext uri="{9D8B030D-6E8A-4147-A177-3AD203B41FA5}">
                      <a16:colId xmlns:a16="http://schemas.microsoft.com/office/drawing/2014/main" val="3055287183"/>
                    </a:ext>
                  </a:extLst>
                </a:gridCol>
              </a:tblGrid>
              <a:tr h="381000">
                <a:tc>
                  <a:txBody>
                    <a:bodyPr/>
                    <a:lstStyle/>
                    <a:p>
                      <a:r>
                        <a:rPr lang="en-US" sz="1400" dirty="0"/>
                        <a:t>Social Security</a:t>
                      </a:r>
                    </a:p>
                  </a:txBody>
                  <a:tcPr/>
                </a:tc>
                <a:tc>
                  <a:txBody>
                    <a:bodyPr/>
                    <a:lstStyle/>
                    <a:p>
                      <a:pPr algn="r"/>
                      <a:r>
                        <a:rPr lang="en-US" sz="1400" dirty="0"/>
                        <a:t>$1,200.90</a:t>
                      </a:r>
                    </a:p>
                  </a:txBody>
                  <a:tcPr/>
                </a:tc>
                <a:extLst>
                  <a:ext uri="{0D108BD9-81ED-4DB2-BD59-A6C34878D82A}">
                    <a16:rowId xmlns:a16="http://schemas.microsoft.com/office/drawing/2014/main" val="2947064725"/>
                  </a:ext>
                </a:extLst>
              </a:tr>
              <a:tr h="381000">
                <a:tc>
                  <a:txBody>
                    <a:bodyPr/>
                    <a:lstStyle/>
                    <a:p>
                      <a:r>
                        <a:rPr lang="en-US" sz="1400" dirty="0"/>
                        <a:t>Pension</a:t>
                      </a:r>
                    </a:p>
                  </a:txBody>
                  <a:tcPr/>
                </a:tc>
                <a:tc>
                  <a:txBody>
                    <a:bodyPr/>
                    <a:lstStyle/>
                    <a:p>
                      <a:pPr algn="r"/>
                      <a:r>
                        <a:rPr lang="en-US" sz="1400" dirty="0"/>
                        <a:t>$800</a:t>
                      </a:r>
                    </a:p>
                  </a:txBody>
                  <a:tcPr/>
                </a:tc>
                <a:extLst>
                  <a:ext uri="{0D108BD9-81ED-4DB2-BD59-A6C34878D82A}">
                    <a16:rowId xmlns:a16="http://schemas.microsoft.com/office/drawing/2014/main" val="1267626106"/>
                  </a:ext>
                </a:extLst>
              </a:tr>
              <a:tr h="381000">
                <a:tc>
                  <a:txBody>
                    <a:bodyPr/>
                    <a:lstStyle/>
                    <a:p>
                      <a:r>
                        <a:rPr lang="en-US" sz="1400" dirty="0"/>
                        <a:t>IRA Distribution</a:t>
                      </a:r>
                    </a:p>
                  </a:txBody>
                  <a:tcPr/>
                </a:tc>
                <a:tc>
                  <a:txBody>
                    <a:bodyPr/>
                    <a:lstStyle/>
                    <a:p>
                      <a:pPr algn="r"/>
                      <a:r>
                        <a:rPr lang="en-US" sz="1400" dirty="0"/>
                        <a:t>$400</a:t>
                      </a:r>
                    </a:p>
                  </a:txBody>
                  <a:tcPr/>
                </a:tc>
                <a:extLst>
                  <a:ext uri="{0D108BD9-81ED-4DB2-BD59-A6C34878D82A}">
                    <a16:rowId xmlns:a16="http://schemas.microsoft.com/office/drawing/2014/main" val="2002869496"/>
                  </a:ext>
                </a:extLst>
              </a:tr>
              <a:tr h="381000">
                <a:tc>
                  <a:txBody>
                    <a:bodyPr/>
                    <a:lstStyle/>
                    <a:p>
                      <a:r>
                        <a:rPr lang="en-US" sz="1400" i="1" dirty="0"/>
                        <a:t>Medicare</a:t>
                      </a:r>
                    </a:p>
                  </a:txBody>
                  <a:tcPr/>
                </a:tc>
                <a:tc>
                  <a:txBody>
                    <a:bodyPr/>
                    <a:lstStyle/>
                    <a:p>
                      <a:pPr algn="r"/>
                      <a:r>
                        <a:rPr lang="en-US" sz="1400" dirty="0"/>
                        <a:t>-$202.90</a:t>
                      </a:r>
                    </a:p>
                  </a:txBody>
                  <a:tcPr/>
                </a:tc>
                <a:extLst>
                  <a:ext uri="{0D108BD9-81ED-4DB2-BD59-A6C34878D82A}">
                    <a16:rowId xmlns:a16="http://schemas.microsoft.com/office/drawing/2014/main" val="2637644894"/>
                  </a:ext>
                </a:extLst>
              </a:tr>
              <a:tr h="381000">
                <a:tc>
                  <a:txBody>
                    <a:bodyPr/>
                    <a:lstStyle/>
                    <a:p>
                      <a:r>
                        <a:rPr lang="en-US" sz="1400" i="1" dirty="0"/>
                        <a:t>Other Health Insurance</a:t>
                      </a:r>
                    </a:p>
                  </a:txBody>
                  <a:tcPr/>
                </a:tc>
                <a:tc>
                  <a:txBody>
                    <a:bodyPr/>
                    <a:lstStyle/>
                    <a:p>
                      <a:pPr algn="r"/>
                      <a:r>
                        <a:rPr lang="en-US" sz="1400" dirty="0"/>
                        <a:t>-$40</a:t>
                      </a:r>
                    </a:p>
                  </a:txBody>
                  <a:tcPr/>
                </a:tc>
                <a:extLst>
                  <a:ext uri="{0D108BD9-81ED-4DB2-BD59-A6C34878D82A}">
                    <a16:rowId xmlns:a16="http://schemas.microsoft.com/office/drawing/2014/main" val="423701768"/>
                  </a:ext>
                </a:extLst>
              </a:tr>
              <a:tr h="381000">
                <a:tc>
                  <a:txBody>
                    <a:bodyPr/>
                    <a:lstStyle/>
                    <a:p>
                      <a:r>
                        <a:rPr lang="en-US" sz="1400" i="1" dirty="0"/>
                        <a:t>Personal Needs</a:t>
                      </a:r>
                      <a:r>
                        <a:rPr lang="en-US" sz="1400" i="1" baseline="0" dirty="0"/>
                        <a:t> Allowance</a:t>
                      </a:r>
                      <a:endParaRPr lang="en-US" sz="1400" i="1" dirty="0"/>
                    </a:p>
                  </a:txBody>
                  <a:tcPr>
                    <a:lnB w="12700" cap="flat" cmpd="sng" algn="ctr">
                      <a:solidFill>
                        <a:schemeClr val="tx1"/>
                      </a:solidFill>
                      <a:prstDash val="solid"/>
                      <a:round/>
                      <a:headEnd type="none" w="med" len="med"/>
                      <a:tailEnd type="none" w="med" len="med"/>
                    </a:lnB>
                  </a:tcPr>
                </a:tc>
                <a:tc>
                  <a:txBody>
                    <a:bodyPr/>
                    <a:lstStyle/>
                    <a:p>
                      <a:pPr algn="r"/>
                      <a:r>
                        <a:rPr lang="en-US" sz="1400" dirty="0"/>
                        <a:t>-$50</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415805"/>
                  </a:ext>
                </a:extLst>
              </a:tr>
              <a:tr h="381000">
                <a:tc>
                  <a:txBody>
                    <a:bodyPr/>
                    <a:lstStyle/>
                    <a:p>
                      <a:r>
                        <a:rPr lang="en-US" sz="1400" dirty="0"/>
                        <a:t>NAMI</a:t>
                      </a:r>
                    </a:p>
                  </a:txBody>
                  <a:tcPr>
                    <a:lnT w="12700" cap="flat" cmpd="sng" algn="ctr">
                      <a:solidFill>
                        <a:schemeClr val="tx1"/>
                      </a:solidFill>
                      <a:prstDash val="solid"/>
                      <a:round/>
                      <a:headEnd type="none" w="med" len="med"/>
                      <a:tailEnd type="none" w="med" len="med"/>
                    </a:lnT>
                  </a:tcPr>
                </a:tc>
                <a:tc>
                  <a:txBody>
                    <a:bodyPr/>
                    <a:lstStyle/>
                    <a:p>
                      <a:pPr algn="r"/>
                      <a:r>
                        <a:rPr lang="en-US" sz="1400" dirty="0"/>
                        <a:t>$2,108.00</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5175044"/>
                  </a:ext>
                </a:extLst>
              </a:tr>
              <a:tr h="38100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868687442"/>
                  </a:ext>
                </a:extLst>
              </a:tr>
              <a:tr h="381000">
                <a:tc>
                  <a:txBody>
                    <a:bodyPr/>
                    <a:lstStyle/>
                    <a:p>
                      <a:r>
                        <a:rPr lang="en-US" dirty="0"/>
                        <a:t>Spouse's income</a:t>
                      </a:r>
                    </a:p>
                  </a:txBody>
                  <a:tcPr/>
                </a:tc>
                <a:tc>
                  <a:txBody>
                    <a:bodyPr/>
                    <a:lstStyle/>
                    <a:p>
                      <a:pPr algn="r"/>
                      <a:r>
                        <a:rPr lang="en-US" dirty="0"/>
                        <a:t>$2,853.50</a:t>
                      </a:r>
                    </a:p>
                  </a:txBody>
                  <a:tcPr/>
                </a:tc>
                <a:extLst>
                  <a:ext uri="{0D108BD9-81ED-4DB2-BD59-A6C34878D82A}">
                    <a16:rowId xmlns:a16="http://schemas.microsoft.com/office/drawing/2014/main" val="3059458564"/>
                  </a:ext>
                </a:extLst>
              </a:tr>
              <a:tr h="38100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1845728"/>
                  </a:ext>
                </a:extLst>
              </a:tr>
            </a:tbl>
          </a:graphicData>
        </a:graphic>
      </p:graphicFrame>
      <p:sp>
        <p:nvSpPr>
          <p:cNvPr id="7" name="TextBox 6"/>
          <p:cNvSpPr txBox="1"/>
          <p:nvPr/>
        </p:nvSpPr>
        <p:spPr>
          <a:xfrm>
            <a:off x="578826" y="4908339"/>
            <a:ext cx="3886200" cy="646331"/>
          </a:xfrm>
          <a:prstGeom prst="rect">
            <a:avLst/>
          </a:prstGeom>
          <a:noFill/>
        </p:spPr>
        <p:txBody>
          <a:bodyPr wrap="square" rtlCol="0">
            <a:spAutoFit/>
          </a:bodyPr>
          <a:lstStyle/>
          <a:p>
            <a:r>
              <a:rPr lang="en-US" b="1" dirty="0"/>
              <a:t>$1,213 is subtracted from the NAMI for a total new NAMI of $895. </a:t>
            </a:r>
          </a:p>
        </p:txBody>
      </p:sp>
      <p:cxnSp>
        <p:nvCxnSpPr>
          <p:cNvPr id="8" name="Straight Connector 7"/>
          <p:cNvCxnSpPr/>
          <p:nvPr/>
        </p:nvCxnSpPr>
        <p:spPr>
          <a:xfrm>
            <a:off x="4572000" y="1524000"/>
            <a:ext cx="0" cy="4285564"/>
          </a:xfrm>
          <a:prstGeom prst="line">
            <a:avLst/>
          </a:prstGeom>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C2B161D5-3B42-94BD-E70A-2BB50F956EEA}"/>
              </a:ext>
            </a:extLst>
          </p:cNvPr>
          <p:cNvSpPr txBox="1">
            <a:spLocks/>
          </p:cNvSpPr>
          <p:nvPr/>
        </p:nvSpPr>
        <p:spPr>
          <a:xfrm>
            <a:off x="1066800" y="5809564"/>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82201787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772400" cy="1143000"/>
          </a:xfrm>
        </p:spPr>
        <p:txBody>
          <a:bodyPr>
            <a:normAutofit fontScale="90000"/>
          </a:bodyPr>
          <a:lstStyle/>
          <a:p>
            <a:r>
              <a:rPr lang="en-US" dirty="0"/>
              <a:t>What about the Five-year Lookback?</a:t>
            </a:r>
          </a:p>
        </p:txBody>
      </p:sp>
      <p:sp>
        <p:nvSpPr>
          <p:cNvPr id="3" name="Content Placeholder 2"/>
          <p:cNvSpPr>
            <a:spLocks noGrp="1"/>
          </p:cNvSpPr>
          <p:nvPr>
            <p:ph sz="quarter" idx="1"/>
          </p:nvPr>
        </p:nvSpPr>
        <p:spPr>
          <a:xfrm>
            <a:off x="685800" y="1981200"/>
            <a:ext cx="7772400" cy="3581400"/>
          </a:xfrm>
        </p:spPr>
        <p:txBody>
          <a:bodyPr/>
          <a:lstStyle/>
          <a:p>
            <a:r>
              <a:rPr lang="en-US" dirty="0"/>
              <a:t>One-month penalty for every $15,675 (Monroe County - 2026) that is gifted within the prior 60 months before applying for Medicaid.</a:t>
            </a:r>
          </a:p>
          <a:p>
            <a:pPr marL="0" indent="0">
              <a:buNone/>
            </a:pPr>
            <a:endParaRPr lang="en-US" sz="1200" dirty="0"/>
          </a:p>
          <a:p>
            <a:r>
              <a:rPr lang="en-US" dirty="0"/>
              <a:t>It is never too late to engage in strategies to preserve assets, even when there has been prior gifting!  We can plan to save assets even when someone is about to enter a nursing home or cure issues caused by prior gifts.</a:t>
            </a:r>
          </a:p>
        </p:txBody>
      </p:sp>
      <p:sp>
        <p:nvSpPr>
          <p:cNvPr id="4" name="Title 1">
            <a:extLst>
              <a:ext uri="{FF2B5EF4-FFF2-40B4-BE49-F238E27FC236}">
                <a16:creationId xmlns:a16="http://schemas.microsoft.com/office/drawing/2014/main" id="{5891DC82-AF4E-F3E4-69B2-5AB05AD6B2E2}"/>
              </a:ext>
            </a:extLst>
          </p:cNvPr>
          <p:cNvSpPr txBox="1">
            <a:spLocks/>
          </p:cNvSpPr>
          <p:nvPr/>
        </p:nvSpPr>
        <p:spPr>
          <a:xfrm>
            <a:off x="990600" y="5799667"/>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78831795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6315" y="304800"/>
            <a:ext cx="7772400" cy="1143000"/>
          </a:xfrm>
        </p:spPr>
        <p:txBody>
          <a:bodyPr>
            <a:normAutofit/>
          </a:bodyPr>
          <a:lstStyle/>
          <a:p>
            <a:pPr algn="ctr"/>
            <a:r>
              <a:rPr lang="en-US" dirty="0"/>
              <a:t>Exempt Transfers</a:t>
            </a:r>
          </a:p>
        </p:txBody>
      </p:sp>
      <p:sp>
        <p:nvSpPr>
          <p:cNvPr id="3" name="Content Placeholder 2"/>
          <p:cNvSpPr>
            <a:spLocks noGrp="1"/>
          </p:cNvSpPr>
          <p:nvPr>
            <p:ph sz="quarter" idx="1"/>
          </p:nvPr>
        </p:nvSpPr>
        <p:spPr>
          <a:xfrm>
            <a:off x="685800" y="1524000"/>
            <a:ext cx="7772400" cy="4267200"/>
          </a:xfrm>
        </p:spPr>
        <p:txBody>
          <a:bodyPr>
            <a:normAutofit/>
          </a:bodyPr>
          <a:lstStyle/>
          <a:p>
            <a:r>
              <a:rPr lang="en-US" dirty="0"/>
              <a:t>An applicant can transfer assets to: </a:t>
            </a:r>
          </a:p>
          <a:p>
            <a:pPr lvl="1"/>
            <a:r>
              <a:rPr lang="en-US" dirty="0"/>
              <a:t>Spouse</a:t>
            </a:r>
          </a:p>
          <a:p>
            <a:pPr lvl="1"/>
            <a:r>
              <a:rPr lang="en-US" dirty="0"/>
              <a:t>Child under age 21</a:t>
            </a:r>
          </a:p>
          <a:p>
            <a:pPr lvl="1"/>
            <a:r>
              <a:rPr lang="en-US" dirty="0"/>
              <a:t>Certified blind or disabled child</a:t>
            </a:r>
          </a:p>
          <a:p>
            <a:pPr lvl="1"/>
            <a:endParaRPr lang="en-US" dirty="0"/>
          </a:p>
          <a:p>
            <a:r>
              <a:rPr lang="en-US" dirty="0"/>
              <a:t>Caregiver-child Exemption: The applicant's house can also be transferred to an adult child who has resided in the home of the applicant for at least two years immediately prior to the applicant's admittance to a nursing home and who provided care to the applicant.  </a:t>
            </a:r>
          </a:p>
          <a:p>
            <a:pPr lvl="1"/>
            <a:endParaRPr lang="en-US" dirty="0"/>
          </a:p>
        </p:txBody>
      </p:sp>
      <p:sp>
        <p:nvSpPr>
          <p:cNvPr id="4" name="Title 1">
            <a:extLst>
              <a:ext uri="{FF2B5EF4-FFF2-40B4-BE49-F238E27FC236}">
                <a16:creationId xmlns:a16="http://schemas.microsoft.com/office/drawing/2014/main" id="{48036055-AE72-260A-5ED6-2025FCB68344}"/>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214699292"/>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
          </p:nvPr>
        </p:nvSpPr>
        <p:spPr>
          <a:xfrm>
            <a:off x="914400" y="1447800"/>
            <a:ext cx="7772400" cy="4282281"/>
          </a:xfrm>
        </p:spPr>
        <p:txBody>
          <a:bodyPr/>
          <a:lstStyle/>
          <a:p>
            <a:pPr marL="0" indent="0" algn="ctr">
              <a:buNone/>
            </a:pPr>
            <a:endParaRPr lang="en-US" dirty="0"/>
          </a:p>
          <a:p>
            <a:pPr marL="0" indent="0">
              <a:buNone/>
            </a:pPr>
            <a:endParaRPr lang="en-US" dirty="0"/>
          </a:p>
          <a:p>
            <a:pPr marL="0" indent="0">
              <a:buNone/>
            </a:pPr>
            <a:r>
              <a:rPr lang="en-US" dirty="0"/>
              <a:t>	</a:t>
            </a:r>
          </a:p>
        </p:txBody>
      </p:sp>
      <p:graphicFrame>
        <p:nvGraphicFramePr>
          <p:cNvPr id="7" name="Diagram 6"/>
          <p:cNvGraphicFramePr/>
          <p:nvPr/>
        </p:nvGraphicFramePr>
        <p:xfrm>
          <a:off x="2895600" y="3200400"/>
          <a:ext cx="3276600" cy="1828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 7"/>
          <p:cNvGraphicFramePr/>
          <p:nvPr>
            <p:extLst>
              <p:ext uri="{D42A27DB-BD31-4B8C-83A1-F6EECF244321}">
                <p14:modId xmlns:p14="http://schemas.microsoft.com/office/powerpoint/2010/main" val="1049324814"/>
              </p:ext>
            </p:extLst>
          </p:nvPr>
        </p:nvGraphicFramePr>
        <p:xfrm>
          <a:off x="457200" y="381000"/>
          <a:ext cx="8153400" cy="5105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Title 1"/>
          <p:cNvSpPr>
            <a:spLocks noGrp="1"/>
          </p:cNvSpPr>
          <p:nvPr>
            <p:ph type="title"/>
          </p:nvPr>
        </p:nvSpPr>
        <p:spPr>
          <a:xfrm>
            <a:off x="838200" y="624681"/>
            <a:ext cx="7772400" cy="579438"/>
          </a:xfrm>
        </p:spPr>
        <p:txBody>
          <a:bodyPr>
            <a:noAutofit/>
          </a:bodyPr>
          <a:lstStyle/>
          <a:p>
            <a:pPr algn="ctr"/>
            <a:r>
              <a:rPr lang="en-US" sz="3200" dirty="0"/>
              <a:t>Crisis Planning on Entry to Nursing Home</a:t>
            </a:r>
          </a:p>
        </p:txBody>
      </p:sp>
      <p:sp>
        <p:nvSpPr>
          <p:cNvPr id="3" name="Title 1">
            <a:extLst>
              <a:ext uri="{FF2B5EF4-FFF2-40B4-BE49-F238E27FC236}">
                <a16:creationId xmlns:a16="http://schemas.microsoft.com/office/drawing/2014/main" id="{64F0DF1F-D67D-2D64-5083-E7D9BC19AE59}"/>
              </a:ext>
            </a:extLst>
          </p:cNvPr>
          <p:cNvSpPr txBox="1">
            <a:spLocks/>
          </p:cNvSpPr>
          <p:nvPr/>
        </p:nvSpPr>
        <p:spPr>
          <a:xfrm>
            <a:off x="1066800" y="5828168"/>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43018753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229600" cy="1143000"/>
          </a:xfrm>
        </p:spPr>
        <p:txBody>
          <a:bodyPr>
            <a:noAutofit/>
          </a:bodyPr>
          <a:lstStyle/>
          <a:p>
            <a:r>
              <a:rPr lang="en-US" sz="3400" dirty="0"/>
              <a:t>Spousal Transfers and/or Spousal Refusal</a:t>
            </a:r>
          </a:p>
        </p:txBody>
      </p:sp>
      <p:sp>
        <p:nvSpPr>
          <p:cNvPr id="3" name="Content Placeholder 2"/>
          <p:cNvSpPr>
            <a:spLocks noGrp="1"/>
          </p:cNvSpPr>
          <p:nvPr>
            <p:ph sz="quarter" idx="1"/>
          </p:nvPr>
        </p:nvSpPr>
        <p:spPr>
          <a:xfrm>
            <a:off x="533400" y="1828800"/>
            <a:ext cx="8077200" cy="1524000"/>
          </a:xfrm>
        </p:spPr>
        <p:txBody>
          <a:bodyPr/>
          <a:lstStyle/>
          <a:p>
            <a:r>
              <a:rPr lang="en-US" dirty="0"/>
              <a:t>The spouse is also subject to a resource allowance.  If the spouse has more than the allowed amount, the Medicaid application may be denied.</a:t>
            </a:r>
          </a:p>
          <a:p>
            <a:pPr marL="0" indent="0">
              <a:buNone/>
            </a:pPr>
            <a:endParaRPr lang="en-US" dirty="0"/>
          </a:p>
        </p:txBody>
      </p:sp>
      <p:sp>
        <p:nvSpPr>
          <p:cNvPr id="4" name="TextBox 3"/>
          <p:cNvSpPr txBox="1"/>
          <p:nvPr/>
        </p:nvSpPr>
        <p:spPr>
          <a:xfrm>
            <a:off x="685800" y="3352800"/>
            <a:ext cx="7924800" cy="1446550"/>
          </a:xfrm>
          <a:prstGeom prst="rect">
            <a:avLst/>
          </a:prstGeom>
          <a:noFill/>
        </p:spPr>
        <p:txBody>
          <a:bodyPr wrap="square" rtlCol="0">
            <a:spAutoFit/>
          </a:bodyPr>
          <a:lstStyle/>
          <a:p>
            <a:pPr algn="ctr"/>
            <a:r>
              <a:rPr lang="en-US" sz="2800" b="1" dirty="0">
                <a:solidFill>
                  <a:schemeClr val="accent2"/>
                </a:solidFill>
              </a:rPr>
              <a:t>CSRA (2026)</a:t>
            </a:r>
          </a:p>
          <a:p>
            <a:pPr algn="ctr"/>
            <a:endParaRPr lang="en-US" sz="1200" b="1" dirty="0">
              <a:solidFill>
                <a:schemeClr val="accent2"/>
              </a:solidFill>
            </a:endParaRPr>
          </a:p>
          <a:p>
            <a:pPr algn="ctr"/>
            <a:r>
              <a:rPr lang="en-US" sz="4800" b="1" dirty="0">
                <a:solidFill>
                  <a:schemeClr val="accent2"/>
                </a:solidFill>
              </a:rPr>
              <a:t>$74,820</a:t>
            </a:r>
            <a:r>
              <a:rPr lang="en-US" sz="2800" b="1" dirty="0">
                <a:solidFill>
                  <a:schemeClr val="accent2"/>
                </a:solidFill>
              </a:rPr>
              <a:t>		  	</a:t>
            </a:r>
            <a:r>
              <a:rPr lang="en-US" sz="4800" b="1" dirty="0">
                <a:solidFill>
                  <a:schemeClr val="accent2"/>
                </a:solidFill>
              </a:rPr>
              <a:t>$162,660</a:t>
            </a:r>
          </a:p>
        </p:txBody>
      </p:sp>
      <p:sp>
        <p:nvSpPr>
          <p:cNvPr id="5" name="Right Arrow 4"/>
          <p:cNvSpPr/>
          <p:nvPr/>
        </p:nvSpPr>
        <p:spPr>
          <a:xfrm>
            <a:off x="3771900" y="4264269"/>
            <a:ext cx="1600200" cy="304800"/>
          </a:xfrm>
          <a:prstGeom prst="rightArrow">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9131CDF3-F979-F8B9-0B73-64E17A96E07D}"/>
              </a:ext>
            </a:extLst>
          </p:cNvPr>
          <p:cNvSpPr txBox="1"/>
          <p:nvPr/>
        </p:nvSpPr>
        <p:spPr>
          <a:xfrm>
            <a:off x="914400" y="5295872"/>
            <a:ext cx="7315200" cy="646331"/>
          </a:xfrm>
          <a:prstGeom prst="rect">
            <a:avLst/>
          </a:prstGeom>
          <a:noFill/>
        </p:spPr>
        <p:txBody>
          <a:bodyPr wrap="square" rtlCol="0">
            <a:spAutoFit/>
          </a:bodyPr>
          <a:lstStyle/>
          <a:p>
            <a:r>
              <a:rPr lang="en-US" i="1" dirty="0"/>
              <a:t>**If the spouse still has excess resources, consider a spousal refusal plan or spousal income-stream plan. </a:t>
            </a:r>
          </a:p>
        </p:txBody>
      </p:sp>
      <p:sp>
        <p:nvSpPr>
          <p:cNvPr id="7" name="Title 1">
            <a:extLst>
              <a:ext uri="{FF2B5EF4-FFF2-40B4-BE49-F238E27FC236}">
                <a16:creationId xmlns:a16="http://schemas.microsoft.com/office/drawing/2014/main" id="{F87E23F3-2BBF-3C25-1931-E6E7F631DBD1}"/>
              </a:ext>
            </a:extLst>
          </p:cNvPr>
          <p:cNvSpPr txBox="1">
            <a:spLocks/>
          </p:cNvSpPr>
          <p:nvPr/>
        </p:nvSpPr>
        <p:spPr>
          <a:xfrm>
            <a:off x="1066800" y="58674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90719675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6325"/>
            <a:ext cx="7772400" cy="531252"/>
          </a:xfrm>
        </p:spPr>
        <p:txBody>
          <a:bodyPr>
            <a:normAutofit fontScale="90000"/>
          </a:bodyPr>
          <a:lstStyle/>
          <a:p>
            <a:pPr algn="ctr"/>
            <a:r>
              <a:rPr lang="en-US" sz="2800" dirty="0"/>
              <a:t>Spousal Plans</a:t>
            </a:r>
          </a:p>
        </p:txBody>
      </p:sp>
      <p:graphicFrame>
        <p:nvGraphicFramePr>
          <p:cNvPr id="7" name="Content Placeholder 4"/>
          <p:cNvGraphicFramePr>
            <a:graphicFrameLocks/>
          </p:cNvGraphicFramePr>
          <p:nvPr>
            <p:extLst>
              <p:ext uri="{D42A27DB-BD31-4B8C-83A1-F6EECF244321}">
                <p14:modId xmlns:p14="http://schemas.microsoft.com/office/powerpoint/2010/main" val="2089995316"/>
              </p:ext>
            </p:extLst>
          </p:nvPr>
        </p:nvGraphicFramePr>
        <p:xfrm>
          <a:off x="838200" y="990601"/>
          <a:ext cx="7315200" cy="2037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4"/>
          <p:cNvGraphicFramePr>
            <a:graphicFrameLocks/>
          </p:cNvGraphicFramePr>
          <p:nvPr>
            <p:extLst>
              <p:ext uri="{D42A27DB-BD31-4B8C-83A1-F6EECF244321}">
                <p14:modId xmlns:p14="http://schemas.microsoft.com/office/powerpoint/2010/main" val="2669081909"/>
              </p:ext>
            </p:extLst>
          </p:nvPr>
        </p:nvGraphicFramePr>
        <p:xfrm>
          <a:off x="838200" y="3291543"/>
          <a:ext cx="7315200" cy="2209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TextBox 10"/>
          <p:cNvSpPr txBox="1"/>
          <p:nvPr/>
        </p:nvSpPr>
        <p:spPr>
          <a:xfrm>
            <a:off x="1219200" y="2438400"/>
            <a:ext cx="2057400" cy="369332"/>
          </a:xfrm>
          <a:prstGeom prst="rect">
            <a:avLst/>
          </a:prstGeom>
          <a:noFill/>
        </p:spPr>
        <p:txBody>
          <a:bodyPr wrap="square" rtlCol="0">
            <a:spAutoFit/>
          </a:bodyPr>
          <a:lstStyle/>
          <a:p>
            <a:r>
              <a:rPr lang="en-US" dirty="0"/>
              <a:t>Must Be &lt;$33,038</a:t>
            </a:r>
          </a:p>
        </p:txBody>
      </p:sp>
      <p:cxnSp>
        <p:nvCxnSpPr>
          <p:cNvPr id="12" name="Straight Connector 11"/>
          <p:cNvCxnSpPr/>
          <p:nvPr/>
        </p:nvCxnSpPr>
        <p:spPr>
          <a:xfrm>
            <a:off x="419100" y="3062386"/>
            <a:ext cx="8305800" cy="0"/>
          </a:xfrm>
          <a:prstGeom prst="line">
            <a:avLst/>
          </a:prstGeom>
          <a:ln w="57150">
            <a:prstDash val="dash"/>
          </a:ln>
        </p:spPr>
        <p:style>
          <a:lnRef idx="1">
            <a:schemeClr val="dk1"/>
          </a:lnRef>
          <a:fillRef idx="0">
            <a:schemeClr val="dk1"/>
          </a:fillRef>
          <a:effectRef idx="0">
            <a:schemeClr val="dk1"/>
          </a:effectRef>
          <a:fontRef idx="minor">
            <a:schemeClr val="tx1"/>
          </a:fontRef>
        </p:style>
      </p:cxnSp>
      <p:sp>
        <p:nvSpPr>
          <p:cNvPr id="10" name="Down Arrow 9"/>
          <p:cNvSpPr/>
          <p:nvPr/>
        </p:nvSpPr>
        <p:spPr>
          <a:xfrm rot="18948564">
            <a:off x="3801213" y="1702311"/>
            <a:ext cx="420030" cy="3206214"/>
          </a:xfrm>
          <a:prstGeom prst="downArrow">
            <a:avLst/>
          </a:prstGeom>
          <a:solidFill>
            <a:schemeClr val="accent6">
              <a:lumMod val="75000"/>
            </a:schemeClr>
          </a:solidFill>
          <a:ln w="34925">
            <a:noFill/>
          </a:ln>
          <a:effectLst>
            <a:outerShdw blurRad="317500" dir="2700000" algn="ctr">
              <a:srgbClr val="000000">
                <a:alpha val="43000"/>
              </a:srgbClr>
            </a:outerShdw>
          </a:effectLst>
          <a:scene3d>
            <a:camera prst="orthographicFront"/>
            <a:lightRig rig="threePt" dir="t"/>
          </a:scene3d>
          <a:sp3d>
            <a:bevelT/>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Title 1">
            <a:extLst>
              <a:ext uri="{FF2B5EF4-FFF2-40B4-BE49-F238E27FC236}">
                <a16:creationId xmlns:a16="http://schemas.microsoft.com/office/drawing/2014/main" id="{38BB7AE3-9EDB-F1D9-D125-BFF8D6B07725}"/>
              </a:ext>
            </a:extLst>
          </p:cNvPr>
          <p:cNvSpPr txBox="1">
            <a:spLocks/>
          </p:cNvSpPr>
          <p:nvPr/>
        </p:nvSpPr>
        <p:spPr>
          <a:xfrm>
            <a:off x="1066800" y="5867399"/>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16776961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CDA14-7AF9-D887-AE16-EACB16458228}"/>
              </a:ext>
            </a:extLst>
          </p:cNvPr>
          <p:cNvSpPr>
            <a:spLocks noGrp="1"/>
          </p:cNvSpPr>
          <p:nvPr>
            <p:ph type="title"/>
          </p:nvPr>
        </p:nvSpPr>
        <p:spPr>
          <a:xfrm>
            <a:off x="914400" y="274638"/>
            <a:ext cx="7772400" cy="715962"/>
          </a:xfrm>
        </p:spPr>
        <p:txBody>
          <a:bodyPr>
            <a:normAutofit fontScale="90000"/>
          </a:bodyPr>
          <a:lstStyle/>
          <a:p>
            <a:r>
              <a:rPr lang="en-US" dirty="0"/>
              <a:t>Limitations</a:t>
            </a:r>
          </a:p>
        </p:txBody>
      </p:sp>
      <p:sp>
        <p:nvSpPr>
          <p:cNvPr id="3" name="Content Placeholder 2">
            <a:extLst>
              <a:ext uri="{FF2B5EF4-FFF2-40B4-BE49-F238E27FC236}">
                <a16:creationId xmlns:a16="http://schemas.microsoft.com/office/drawing/2014/main" id="{089B611D-3B69-1D87-177F-BF93E665FD75}"/>
              </a:ext>
            </a:extLst>
          </p:cNvPr>
          <p:cNvSpPr>
            <a:spLocks noGrp="1"/>
          </p:cNvSpPr>
          <p:nvPr>
            <p:ph sz="quarter" idx="1"/>
          </p:nvPr>
        </p:nvSpPr>
        <p:spPr>
          <a:xfrm>
            <a:off x="922867" y="990600"/>
            <a:ext cx="7772400" cy="4572000"/>
          </a:xfrm>
        </p:spPr>
        <p:txBody>
          <a:bodyPr>
            <a:normAutofit fontScale="85000" lnSpcReduction="20000"/>
          </a:bodyPr>
          <a:lstStyle/>
          <a:p>
            <a:r>
              <a:rPr lang="en-US" dirty="0"/>
              <a:t>Recovery is made against a responsible relative with sufficient income and resources</a:t>
            </a:r>
          </a:p>
          <a:p>
            <a:pPr lvl="1"/>
            <a:r>
              <a:rPr lang="en-US" dirty="0">
                <a:sym typeface="Wingdings" panose="05000000000000000000" pitchFamily="2" charset="2"/>
              </a:rPr>
              <a:t>Subject to spousal impoverishment protections  CSRA and MMMNA</a:t>
            </a:r>
            <a:endParaRPr lang="en-US" dirty="0"/>
          </a:p>
          <a:p>
            <a:r>
              <a:rPr lang="en-US" dirty="0"/>
              <a:t>Recovery is limited to the amount of Medicaid paid and only up to the value of resources in excess of the CSRA in the name of the spouse </a:t>
            </a:r>
            <a:r>
              <a:rPr lang="en-US" u="sng" dirty="0"/>
              <a:t>as of the date of eligibility</a:t>
            </a:r>
            <a:r>
              <a:rPr lang="en-US" dirty="0"/>
              <a:t>.</a:t>
            </a:r>
          </a:p>
          <a:p>
            <a:pPr lvl="1"/>
            <a:r>
              <a:rPr lang="en-US" dirty="0"/>
              <a:t>The CSRA is equal to the greater of the following: $74,820 or the amount of the </a:t>
            </a:r>
            <a:r>
              <a:rPr lang="en-US" u="sng" dirty="0"/>
              <a:t>spousal share</a:t>
            </a:r>
            <a:r>
              <a:rPr lang="en-US" dirty="0"/>
              <a:t> up to the maximum of $162,660 (2026).</a:t>
            </a:r>
          </a:p>
          <a:p>
            <a:pPr lvl="2"/>
            <a:r>
              <a:rPr lang="en-US" dirty="0"/>
              <a:t>"Spousal share": Equal to one-half of the total value of the countable resources of the couple as of the beginning of the most recent continuous period of institutionalization. </a:t>
            </a:r>
          </a:p>
          <a:p>
            <a:pPr lvl="2"/>
            <a:endParaRPr lang="en-US" sz="1000" dirty="0"/>
          </a:p>
          <a:p>
            <a:pPr lvl="2"/>
            <a:endParaRPr lang="en-US" sz="1000" dirty="0"/>
          </a:p>
          <a:p>
            <a:pPr marL="594360" lvl="2" indent="0">
              <a:buNone/>
            </a:pPr>
            <a:endParaRPr lang="en-US" sz="1000" dirty="0"/>
          </a:p>
          <a:p>
            <a:pPr marL="0" indent="0" algn="ctr">
              <a:buNone/>
            </a:pPr>
            <a:endParaRPr lang="en-US" sz="2100" dirty="0"/>
          </a:p>
          <a:p>
            <a:pPr marL="0" indent="0">
              <a:buNone/>
            </a:pPr>
            <a:endParaRPr lang="en-US" dirty="0"/>
          </a:p>
          <a:p>
            <a:pPr marL="0" indent="0">
              <a:buNone/>
            </a:pPr>
            <a:endParaRPr lang="en-US" sz="1400" dirty="0"/>
          </a:p>
          <a:p>
            <a:pPr marL="0" indent="0">
              <a:buNone/>
            </a:pPr>
            <a:r>
              <a:rPr lang="en-US" dirty="0"/>
              <a:t>**Inconsistent pursuit of legally responsible relatives across all LDSS</a:t>
            </a:r>
          </a:p>
        </p:txBody>
      </p:sp>
      <p:sp>
        <p:nvSpPr>
          <p:cNvPr id="6" name="Rectangle: Rounded Corners 5">
            <a:extLst>
              <a:ext uri="{FF2B5EF4-FFF2-40B4-BE49-F238E27FC236}">
                <a16:creationId xmlns:a16="http://schemas.microsoft.com/office/drawing/2014/main" id="{057986A1-57BA-6897-3C44-9641F3846C20}"/>
              </a:ext>
            </a:extLst>
          </p:cNvPr>
          <p:cNvSpPr/>
          <p:nvPr/>
        </p:nvSpPr>
        <p:spPr>
          <a:xfrm>
            <a:off x="2827867" y="3886200"/>
            <a:ext cx="3962400" cy="1143000"/>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accent6"/>
                </a:solidFill>
              </a:rPr>
              <a:t>Countable resources: $300,000</a:t>
            </a:r>
          </a:p>
          <a:p>
            <a:pPr algn="ctr"/>
            <a:r>
              <a:rPr lang="en-US" sz="1600" dirty="0">
                <a:solidFill>
                  <a:schemeClr val="accent6"/>
                </a:solidFill>
              </a:rPr>
              <a:t>$300,000 ÷ 2 = $150,000</a:t>
            </a:r>
          </a:p>
          <a:p>
            <a:pPr algn="ctr"/>
            <a:r>
              <a:rPr lang="en-US" sz="1600" dirty="0">
                <a:solidFill>
                  <a:schemeClr val="accent6"/>
                </a:solidFill>
              </a:rPr>
              <a:t>Since this is between $74,820 and $162,660, the CSRA will be $150,000</a:t>
            </a:r>
          </a:p>
        </p:txBody>
      </p:sp>
      <p:sp>
        <p:nvSpPr>
          <p:cNvPr id="4" name="Title 1">
            <a:extLst>
              <a:ext uri="{FF2B5EF4-FFF2-40B4-BE49-F238E27FC236}">
                <a16:creationId xmlns:a16="http://schemas.microsoft.com/office/drawing/2014/main" id="{23131000-A8AA-519B-E883-63CCC65A28E3}"/>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01340362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403E2-8943-6F30-B67E-EDBF15312B44}"/>
              </a:ext>
            </a:extLst>
          </p:cNvPr>
          <p:cNvSpPr>
            <a:spLocks noGrp="1"/>
          </p:cNvSpPr>
          <p:nvPr>
            <p:ph type="title"/>
          </p:nvPr>
        </p:nvSpPr>
        <p:spPr/>
        <p:txBody>
          <a:bodyPr/>
          <a:lstStyle/>
          <a:p>
            <a:r>
              <a:rPr lang="en-US" dirty="0"/>
              <a:t>Planning Considerations</a:t>
            </a:r>
          </a:p>
        </p:txBody>
      </p:sp>
      <p:sp>
        <p:nvSpPr>
          <p:cNvPr id="3" name="Content Placeholder 2">
            <a:extLst>
              <a:ext uri="{FF2B5EF4-FFF2-40B4-BE49-F238E27FC236}">
                <a16:creationId xmlns:a16="http://schemas.microsoft.com/office/drawing/2014/main" id="{782D4346-A3DA-DE68-B740-C6849A3013B3}"/>
              </a:ext>
            </a:extLst>
          </p:cNvPr>
          <p:cNvSpPr>
            <a:spLocks noGrp="1"/>
          </p:cNvSpPr>
          <p:nvPr>
            <p:ph sz="quarter" idx="1"/>
          </p:nvPr>
        </p:nvSpPr>
        <p:spPr>
          <a:xfrm>
            <a:off x="914400" y="1447800"/>
            <a:ext cx="7772400" cy="4419600"/>
          </a:xfrm>
        </p:spPr>
        <p:txBody>
          <a:bodyPr>
            <a:normAutofit lnSpcReduction="10000"/>
          </a:bodyPr>
          <a:lstStyle/>
          <a:p>
            <a:r>
              <a:rPr lang="en-US" dirty="0"/>
              <a:t>Know your LDSS!</a:t>
            </a:r>
          </a:p>
          <a:p>
            <a:r>
              <a:rPr lang="en-US" dirty="0"/>
              <a:t>Calculate the CSRA</a:t>
            </a:r>
          </a:p>
          <a:p>
            <a:r>
              <a:rPr lang="en-US" dirty="0"/>
              <a:t>Consider the Medicaid reimbursement rate </a:t>
            </a:r>
          </a:p>
          <a:p>
            <a:pPr lvl="1"/>
            <a:r>
              <a:rPr lang="en-US" dirty="0"/>
              <a:t>How much is Medicaid actually paying toward the bill each month?</a:t>
            </a:r>
          </a:p>
          <a:p>
            <a:pPr lvl="1"/>
            <a:endParaRPr lang="en-US" dirty="0"/>
          </a:p>
          <a:p>
            <a:pPr lvl="1"/>
            <a:endParaRPr lang="en-US" dirty="0"/>
          </a:p>
          <a:p>
            <a:pPr lvl="1"/>
            <a:endParaRPr lang="en-US" dirty="0"/>
          </a:p>
          <a:p>
            <a:r>
              <a:rPr lang="en-US" dirty="0"/>
              <a:t>Consider alternatives.</a:t>
            </a:r>
          </a:p>
          <a:p>
            <a:pPr lvl="1"/>
            <a:r>
              <a:rPr lang="en-US" dirty="0"/>
              <a:t>Advanced planning through outright transfers or trusts</a:t>
            </a:r>
          </a:p>
          <a:p>
            <a:pPr lvl="1"/>
            <a:r>
              <a:rPr lang="en-US" dirty="0"/>
              <a:t>Spousal "income-stream" plan</a:t>
            </a:r>
          </a:p>
          <a:p>
            <a:endParaRPr lang="en-US" dirty="0"/>
          </a:p>
        </p:txBody>
      </p:sp>
      <p:sp>
        <p:nvSpPr>
          <p:cNvPr id="4" name="Rectangle: Rounded Corners 3">
            <a:extLst>
              <a:ext uri="{FF2B5EF4-FFF2-40B4-BE49-F238E27FC236}">
                <a16:creationId xmlns:a16="http://schemas.microsoft.com/office/drawing/2014/main" id="{5662F9EF-3F3B-B6C7-4F9F-09126B7F1F8A}"/>
              </a:ext>
            </a:extLst>
          </p:cNvPr>
          <p:cNvSpPr/>
          <p:nvPr/>
        </p:nvSpPr>
        <p:spPr>
          <a:xfrm>
            <a:off x="1143000" y="3429000"/>
            <a:ext cx="3352800" cy="1143000"/>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accent6"/>
                </a:solidFill>
              </a:rPr>
              <a:t>Example #1</a:t>
            </a:r>
          </a:p>
          <a:p>
            <a:r>
              <a:rPr lang="en-US" sz="1600" dirty="0">
                <a:solidFill>
                  <a:schemeClr val="accent6"/>
                </a:solidFill>
              </a:rPr>
              <a:t>Medicaid Recipient's income:    </a:t>
            </a:r>
            <a:r>
              <a:rPr lang="en-US" sz="1600" b="1" dirty="0">
                <a:solidFill>
                  <a:schemeClr val="accent6"/>
                </a:solidFill>
              </a:rPr>
              <a:t>$2,000</a:t>
            </a:r>
          </a:p>
          <a:p>
            <a:r>
              <a:rPr lang="en-US" sz="1600" dirty="0">
                <a:solidFill>
                  <a:schemeClr val="accent6"/>
                </a:solidFill>
              </a:rPr>
              <a:t>Medicaid Reimbursement </a:t>
            </a:r>
          </a:p>
          <a:p>
            <a:r>
              <a:rPr lang="en-US" sz="1600" dirty="0">
                <a:solidFill>
                  <a:schemeClr val="accent6"/>
                </a:solidFill>
              </a:rPr>
              <a:t>Rate for Facility: 	           </a:t>
            </a:r>
            <a:r>
              <a:rPr lang="en-US" sz="1600" b="1" dirty="0">
                <a:solidFill>
                  <a:schemeClr val="accent6"/>
                </a:solidFill>
              </a:rPr>
              <a:t>$7,000</a:t>
            </a:r>
          </a:p>
        </p:txBody>
      </p:sp>
      <p:sp>
        <p:nvSpPr>
          <p:cNvPr id="5" name="Rectangle: Rounded Corners 4">
            <a:extLst>
              <a:ext uri="{FF2B5EF4-FFF2-40B4-BE49-F238E27FC236}">
                <a16:creationId xmlns:a16="http://schemas.microsoft.com/office/drawing/2014/main" id="{E539E62C-5FE3-7CD9-73C4-1A9E6C25E418}"/>
              </a:ext>
            </a:extLst>
          </p:cNvPr>
          <p:cNvSpPr/>
          <p:nvPr/>
        </p:nvSpPr>
        <p:spPr>
          <a:xfrm>
            <a:off x="4724400" y="3429000"/>
            <a:ext cx="3352800" cy="1143000"/>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600" b="1" dirty="0">
                <a:solidFill>
                  <a:schemeClr val="accent6"/>
                </a:solidFill>
              </a:rPr>
              <a:t>Example #2</a:t>
            </a:r>
          </a:p>
          <a:p>
            <a:r>
              <a:rPr lang="en-US" sz="1600" dirty="0">
                <a:solidFill>
                  <a:schemeClr val="accent6"/>
                </a:solidFill>
              </a:rPr>
              <a:t>Medicaid Recipient's income:    </a:t>
            </a:r>
            <a:r>
              <a:rPr lang="en-US" sz="1600" b="1" dirty="0">
                <a:solidFill>
                  <a:schemeClr val="accent6"/>
                </a:solidFill>
              </a:rPr>
              <a:t>$7,500</a:t>
            </a:r>
          </a:p>
          <a:p>
            <a:r>
              <a:rPr lang="en-US" sz="1600" dirty="0">
                <a:solidFill>
                  <a:schemeClr val="accent6"/>
                </a:solidFill>
              </a:rPr>
              <a:t>Medicaid Reimbursement </a:t>
            </a:r>
          </a:p>
          <a:p>
            <a:r>
              <a:rPr lang="en-US" sz="1600" dirty="0">
                <a:solidFill>
                  <a:schemeClr val="accent6"/>
                </a:solidFill>
              </a:rPr>
              <a:t>Rate for Facility:  	           </a:t>
            </a:r>
            <a:r>
              <a:rPr lang="en-US" sz="1600" b="1" dirty="0">
                <a:solidFill>
                  <a:schemeClr val="accent6"/>
                </a:solidFill>
              </a:rPr>
              <a:t>$7,000</a:t>
            </a:r>
          </a:p>
        </p:txBody>
      </p:sp>
      <p:sp>
        <p:nvSpPr>
          <p:cNvPr id="6" name="Title 1">
            <a:extLst>
              <a:ext uri="{FF2B5EF4-FFF2-40B4-BE49-F238E27FC236}">
                <a16:creationId xmlns:a16="http://schemas.microsoft.com/office/drawing/2014/main" id="{3F66A733-0EE6-E6B6-C331-44D576EAF422}"/>
              </a:ext>
            </a:extLst>
          </p:cNvPr>
          <p:cNvSpPr txBox="1">
            <a:spLocks/>
          </p:cNvSpPr>
          <p:nvPr/>
        </p:nvSpPr>
        <p:spPr>
          <a:xfrm>
            <a:off x="1066800" y="5858933"/>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54512889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444425"/>
            <a:ext cx="7772400" cy="1143000"/>
          </a:xfrm>
        </p:spPr>
        <p:txBody>
          <a:bodyPr/>
          <a:lstStyle/>
          <a:p>
            <a:pPr algn="ctr"/>
            <a:r>
              <a:rPr lang="en-US" dirty="0"/>
              <a:t>Nursing Home Room &amp; Board </a:t>
            </a:r>
          </a:p>
        </p:txBody>
      </p:sp>
      <p:sp>
        <p:nvSpPr>
          <p:cNvPr id="3" name="Content Placeholder 2"/>
          <p:cNvSpPr>
            <a:spLocks noGrp="1"/>
          </p:cNvSpPr>
          <p:nvPr>
            <p:ph sz="quarter" idx="1"/>
          </p:nvPr>
        </p:nvSpPr>
        <p:spPr>
          <a:xfrm>
            <a:off x="838200" y="1553558"/>
            <a:ext cx="7772400" cy="3856642"/>
          </a:xfrm>
        </p:spPr>
        <p:txBody>
          <a:bodyPr>
            <a:normAutofit/>
          </a:bodyPr>
          <a:lstStyle/>
          <a:p>
            <a:pPr marL="0" indent="0">
              <a:buNone/>
            </a:pPr>
            <a:r>
              <a:rPr lang="en-US" dirty="0"/>
              <a:t>Nursing homes can range anywhere from $16,000 to $20,000 per month OR MORE!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That's between $192,000 and $240,000 per year AT LEAST!</a:t>
            </a:r>
          </a:p>
          <a:p>
            <a:endParaRPr lang="en-US" dirty="0"/>
          </a:p>
        </p:txBody>
      </p:sp>
      <p:pic>
        <p:nvPicPr>
          <p:cNvPr id="7" name="Picture 6"/>
          <p:cNvPicPr>
            <a:picLocks noChangeAspect="1"/>
          </p:cNvPicPr>
          <p:nvPr/>
        </p:nvPicPr>
        <p:blipFill>
          <a:blip r:embed="rId2">
            <a:duotone>
              <a:schemeClr val="accent1">
                <a:shade val="45000"/>
                <a:satMod val="135000"/>
              </a:schemeClr>
              <a:prstClr val="white"/>
            </a:duotone>
          </a:blip>
          <a:stretch>
            <a:fillRect/>
          </a:stretch>
        </p:blipFill>
        <p:spPr>
          <a:xfrm>
            <a:off x="3581399" y="2743200"/>
            <a:ext cx="1828800" cy="2143125"/>
          </a:xfrm>
          <a:prstGeom prst="rect">
            <a:avLst/>
          </a:prstGeom>
        </p:spPr>
      </p:pic>
      <p:sp>
        <p:nvSpPr>
          <p:cNvPr id="4" name="Title 1">
            <a:extLst>
              <a:ext uri="{FF2B5EF4-FFF2-40B4-BE49-F238E27FC236}">
                <a16:creationId xmlns:a16="http://schemas.microsoft.com/office/drawing/2014/main" id="{5752025A-CFE8-4ED2-FAFC-564FBA9C14B5}"/>
              </a:ext>
            </a:extLst>
          </p:cNvPr>
          <p:cNvSpPr txBox="1">
            <a:spLocks/>
          </p:cNvSpPr>
          <p:nvPr/>
        </p:nvSpPr>
        <p:spPr>
          <a:xfrm>
            <a:off x="990600" y="5717684"/>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160308486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2B3E7-1AA1-66E9-2384-A009392C5F1B}"/>
              </a:ext>
            </a:extLst>
          </p:cNvPr>
          <p:cNvSpPr>
            <a:spLocks noGrp="1"/>
          </p:cNvSpPr>
          <p:nvPr>
            <p:ph type="title"/>
          </p:nvPr>
        </p:nvSpPr>
        <p:spPr/>
        <p:txBody>
          <a:bodyPr/>
          <a:lstStyle/>
          <a:p>
            <a:r>
              <a:rPr lang="en-US" dirty="0"/>
              <a:t>Spousal "Income-Stream" Plan</a:t>
            </a:r>
          </a:p>
        </p:txBody>
      </p:sp>
      <p:sp>
        <p:nvSpPr>
          <p:cNvPr id="3" name="Content Placeholder 2">
            <a:extLst>
              <a:ext uri="{FF2B5EF4-FFF2-40B4-BE49-F238E27FC236}">
                <a16:creationId xmlns:a16="http://schemas.microsoft.com/office/drawing/2014/main" id="{6294B2F3-AE80-4B54-50D1-011B71A5A87B}"/>
              </a:ext>
            </a:extLst>
          </p:cNvPr>
          <p:cNvSpPr>
            <a:spLocks noGrp="1"/>
          </p:cNvSpPr>
          <p:nvPr>
            <p:ph sz="quarter" idx="1"/>
          </p:nvPr>
        </p:nvSpPr>
        <p:spPr>
          <a:xfrm>
            <a:off x="914400" y="1447800"/>
            <a:ext cx="7772400" cy="3962400"/>
          </a:xfrm>
        </p:spPr>
        <p:txBody>
          <a:bodyPr/>
          <a:lstStyle/>
          <a:p>
            <a:r>
              <a:rPr lang="en-US" dirty="0"/>
              <a:t>Tool used to avoid recovery against the community spouse </a:t>
            </a:r>
          </a:p>
          <a:p>
            <a:r>
              <a:rPr lang="en-US" dirty="0"/>
              <a:t>Involves loaning the excess resources above the CSRA to another individual, thereby converting the excess resources into a stream of income </a:t>
            </a:r>
          </a:p>
          <a:p>
            <a:r>
              <a:rPr lang="en-US" dirty="0"/>
              <a:t>The result is that the community spouse has no excess resources; therefore, there is no need for a spousal refusal and no grounds for seeking spousal support or reimbursement from the community spouse. </a:t>
            </a:r>
          </a:p>
          <a:p>
            <a:endParaRPr lang="en-US" dirty="0"/>
          </a:p>
        </p:txBody>
      </p:sp>
      <p:sp>
        <p:nvSpPr>
          <p:cNvPr id="4" name="Title 1">
            <a:extLst>
              <a:ext uri="{FF2B5EF4-FFF2-40B4-BE49-F238E27FC236}">
                <a16:creationId xmlns:a16="http://schemas.microsoft.com/office/drawing/2014/main" id="{1C07F706-B81E-6866-FAB9-96F7E5DED356}"/>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65155732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B0759-671D-05D9-06C6-1B21B9EB1845}"/>
            </a:ext>
          </a:extLst>
        </p:cNvPr>
        <p:cNvGrpSpPr/>
        <p:nvPr/>
      </p:nvGrpSpPr>
      <p:grpSpPr>
        <a:xfrm>
          <a:off x="0" y="0"/>
          <a:ext cx="0" cy="0"/>
          <a:chOff x="0" y="0"/>
          <a:chExt cx="0" cy="0"/>
        </a:xfrm>
      </p:grpSpPr>
      <p:graphicFrame>
        <p:nvGraphicFramePr>
          <p:cNvPr id="7" name="Content Placeholder 4">
            <a:extLst>
              <a:ext uri="{FF2B5EF4-FFF2-40B4-BE49-F238E27FC236}">
                <a16:creationId xmlns:a16="http://schemas.microsoft.com/office/drawing/2014/main" id="{640FB73F-BE32-3F1B-0034-04326246BC9D}"/>
              </a:ext>
            </a:extLst>
          </p:cNvPr>
          <p:cNvGraphicFramePr>
            <a:graphicFrameLocks/>
          </p:cNvGraphicFramePr>
          <p:nvPr>
            <p:extLst>
              <p:ext uri="{D42A27DB-BD31-4B8C-83A1-F6EECF244321}">
                <p14:modId xmlns:p14="http://schemas.microsoft.com/office/powerpoint/2010/main" val="2986740287"/>
              </p:ext>
            </p:extLst>
          </p:nvPr>
        </p:nvGraphicFramePr>
        <p:xfrm>
          <a:off x="838200" y="990601"/>
          <a:ext cx="7315200" cy="220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Content Placeholder 4">
            <a:extLst>
              <a:ext uri="{FF2B5EF4-FFF2-40B4-BE49-F238E27FC236}">
                <a16:creationId xmlns:a16="http://schemas.microsoft.com/office/drawing/2014/main" id="{66A9F96B-2C1D-6586-493B-374142460A08}"/>
              </a:ext>
            </a:extLst>
          </p:cNvPr>
          <p:cNvGraphicFramePr>
            <a:graphicFrameLocks/>
          </p:cNvGraphicFramePr>
          <p:nvPr>
            <p:extLst>
              <p:ext uri="{D42A27DB-BD31-4B8C-83A1-F6EECF244321}">
                <p14:modId xmlns:p14="http://schemas.microsoft.com/office/powerpoint/2010/main" val="1729863986"/>
              </p:ext>
            </p:extLst>
          </p:nvPr>
        </p:nvGraphicFramePr>
        <p:xfrm>
          <a:off x="838200" y="3505200"/>
          <a:ext cx="7315200" cy="205739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TextBox 10">
            <a:extLst>
              <a:ext uri="{FF2B5EF4-FFF2-40B4-BE49-F238E27FC236}">
                <a16:creationId xmlns:a16="http://schemas.microsoft.com/office/drawing/2014/main" id="{B2743CAA-768D-2CCC-B37F-EFD05221CC95}"/>
              </a:ext>
            </a:extLst>
          </p:cNvPr>
          <p:cNvSpPr txBox="1"/>
          <p:nvPr/>
        </p:nvSpPr>
        <p:spPr>
          <a:xfrm>
            <a:off x="1447801" y="2659189"/>
            <a:ext cx="2057400" cy="369332"/>
          </a:xfrm>
          <a:prstGeom prst="rect">
            <a:avLst/>
          </a:prstGeom>
          <a:noFill/>
        </p:spPr>
        <p:txBody>
          <a:bodyPr wrap="square" rtlCol="0">
            <a:spAutoFit/>
          </a:bodyPr>
          <a:lstStyle/>
          <a:p>
            <a:r>
              <a:rPr lang="en-US" dirty="0"/>
              <a:t>Must Be &lt;$33,038</a:t>
            </a:r>
          </a:p>
        </p:txBody>
      </p:sp>
      <p:cxnSp>
        <p:nvCxnSpPr>
          <p:cNvPr id="12" name="Straight Connector 11">
            <a:extLst>
              <a:ext uri="{FF2B5EF4-FFF2-40B4-BE49-F238E27FC236}">
                <a16:creationId xmlns:a16="http://schemas.microsoft.com/office/drawing/2014/main" id="{57C38C1B-BEEE-4E9D-C42C-1B5D137F4C42}"/>
              </a:ext>
            </a:extLst>
          </p:cNvPr>
          <p:cNvCxnSpPr/>
          <p:nvPr/>
        </p:nvCxnSpPr>
        <p:spPr>
          <a:xfrm>
            <a:off x="296332" y="3352800"/>
            <a:ext cx="8305800" cy="0"/>
          </a:xfrm>
          <a:prstGeom prst="line">
            <a:avLst/>
          </a:prstGeom>
          <a:ln w="57150">
            <a:prstDash val="dash"/>
          </a:ln>
        </p:spPr>
        <p:style>
          <a:lnRef idx="1">
            <a:schemeClr val="dk1"/>
          </a:lnRef>
          <a:fillRef idx="0">
            <a:schemeClr val="dk1"/>
          </a:fillRef>
          <a:effectRef idx="0">
            <a:schemeClr val="dk1"/>
          </a:effectRef>
          <a:fontRef idx="minor">
            <a:schemeClr val="tx1"/>
          </a:fontRef>
        </p:style>
      </p:cxnSp>
      <p:sp>
        <p:nvSpPr>
          <p:cNvPr id="10" name="Down Arrow 9">
            <a:extLst>
              <a:ext uri="{FF2B5EF4-FFF2-40B4-BE49-F238E27FC236}">
                <a16:creationId xmlns:a16="http://schemas.microsoft.com/office/drawing/2014/main" id="{5567839D-E8A8-AE08-7F04-C8BA889C8B61}"/>
              </a:ext>
            </a:extLst>
          </p:cNvPr>
          <p:cNvSpPr/>
          <p:nvPr/>
        </p:nvSpPr>
        <p:spPr>
          <a:xfrm rot="18948564">
            <a:off x="3801212" y="1825893"/>
            <a:ext cx="420030" cy="3206214"/>
          </a:xfrm>
          <a:prstGeom prst="downArrow">
            <a:avLst/>
          </a:prstGeom>
          <a:solidFill>
            <a:schemeClr val="accent6">
              <a:lumMod val="75000"/>
            </a:schemeClr>
          </a:solidFill>
          <a:ln w="34925">
            <a:noFill/>
          </a:ln>
          <a:effectLst>
            <a:outerShdw blurRad="317500" dir="2700000" algn="ctr">
              <a:srgbClr val="000000">
                <a:alpha val="43000"/>
              </a:srgbClr>
            </a:outerShdw>
          </a:effectLst>
          <a:scene3d>
            <a:camera prst="orthographicFront"/>
            <a:lightRig rig="threePt" dir="t"/>
          </a:scene3d>
          <a:sp3d>
            <a:bevelT/>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 name="Title 1">
            <a:extLst>
              <a:ext uri="{FF2B5EF4-FFF2-40B4-BE49-F238E27FC236}">
                <a16:creationId xmlns:a16="http://schemas.microsoft.com/office/drawing/2014/main" id="{0ED6DAF3-4016-4AF2-4703-FBB83CF34E49}"/>
              </a:ext>
            </a:extLst>
          </p:cNvPr>
          <p:cNvSpPr>
            <a:spLocks noGrp="1"/>
          </p:cNvSpPr>
          <p:nvPr>
            <p:ph type="title"/>
          </p:nvPr>
        </p:nvSpPr>
        <p:spPr>
          <a:xfrm>
            <a:off x="1828800" y="160340"/>
            <a:ext cx="5867400" cy="715962"/>
          </a:xfrm>
        </p:spPr>
        <p:txBody>
          <a:bodyPr>
            <a:normAutofit/>
          </a:bodyPr>
          <a:lstStyle/>
          <a:p>
            <a:r>
              <a:rPr lang="en-US" sz="3200" dirty="0"/>
              <a:t>Spousal "Income-Stream" Plan</a:t>
            </a:r>
          </a:p>
        </p:txBody>
      </p:sp>
      <p:sp>
        <p:nvSpPr>
          <p:cNvPr id="3" name="Title 1">
            <a:extLst>
              <a:ext uri="{FF2B5EF4-FFF2-40B4-BE49-F238E27FC236}">
                <a16:creationId xmlns:a16="http://schemas.microsoft.com/office/drawing/2014/main" id="{6A82C205-A5A4-6849-45B6-092EAA7ACE24}"/>
              </a:ext>
            </a:extLst>
          </p:cNvPr>
          <p:cNvSpPr txBox="1">
            <a:spLocks/>
          </p:cNvSpPr>
          <p:nvPr/>
        </p:nvSpPr>
        <p:spPr>
          <a:xfrm>
            <a:off x="1066800" y="5825065"/>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760190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0619"/>
            <a:ext cx="6858000" cy="654981"/>
          </a:xfrm>
        </p:spPr>
        <p:txBody>
          <a:bodyPr>
            <a:noAutofit/>
          </a:bodyPr>
          <a:lstStyle/>
          <a:p>
            <a:r>
              <a:rPr lang="en-US" dirty="0"/>
              <a:t>Spousal "Income-Stream" Plan</a:t>
            </a:r>
          </a:p>
        </p:txBody>
      </p:sp>
      <p:grpSp>
        <p:nvGrpSpPr>
          <p:cNvPr id="21" name="Group 20"/>
          <p:cNvGrpSpPr/>
          <p:nvPr/>
        </p:nvGrpSpPr>
        <p:grpSpPr>
          <a:xfrm>
            <a:off x="762000" y="1676401"/>
            <a:ext cx="7640782" cy="2286000"/>
            <a:chOff x="762000" y="2133600"/>
            <a:chExt cx="7640782" cy="2101831"/>
          </a:xfrm>
        </p:grpSpPr>
        <p:grpSp>
          <p:nvGrpSpPr>
            <p:cNvPr id="5" name="Group 4"/>
            <p:cNvGrpSpPr/>
            <p:nvPr/>
          </p:nvGrpSpPr>
          <p:grpSpPr>
            <a:xfrm>
              <a:off x="762000" y="2133600"/>
              <a:ext cx="3418284" cy="2101831"/>
              <a:chOff x="4735079" y="3559184"/>
              <a:chExt cx="3418284" cy="2101831"/>
            </a:xfrm>
          </p:grpSpPr>
          <p:sp>
            <p:nvSpPr>
              <p:cNvPr id="13" name="Freeform 12"/>
              <p:cNvSpPr/>
              <p:nvPr/>
            </p:nvSpPr>
            <p:spPr>
              <a:xfrm>
                <a:off x="4735079" y="3559184"/>
                <a:ext cx="3418284" cy="1003831"/>
              </a:xfrm>
              <a:custGeom>
                <a:avLst/>
                <a:gdLst>
                  <a:gd name="connsiteX0" fmla="*/ 0 w 3418284"/>
                  <a:gd name="connsiteY0" fmla="*/ 0 h 1003831"/>
                  <a:gd name="connsiteX1" fmla="*/ 3418284 w 3418284"/>
                  <a:gd name="connsiteY1" fmla="*/ 0 h 1003831"/>
                  <a:gd name="connsiteX2" fmla="*/ 3418284 w 3418284"/>
                  <a:gd name="connsiteY2" fmla="*/ 1003831 h 1003831"/>
                  <a:gd name="connsiteX3" fmla="*/ 0 w 3418284"/>
                  <a:gd name="connsiteY3" fmla="*/ 1003831 h 1003831"/>
                  <a:gd name="connsiteX4" fmla="*/ 0 w 3418284"/>
                  <a:gd name="connsiteY4" fmla="*/ 0 h 1003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8284" h="1003831">
                    <a:moveTo>
                      <a:pt x="0" y="0"/>
                    </a:moveTo>
                    <a:lnTo>
                      <a:pt x="3418284" y="0"/>
                    </a:lnTo>
                    <a:lnTo>
                      <a:pt x="3418284" y="1003831"/>
                    </a:lnTo>
                    <a:lnTo>
                      <a:pt x="0" y="1003831"/>
                    </a:lnTo>
                    <a:lnTo>
                      <a:pt x="0" y="0"/>
                    </a:lnTo>
                    <a:close/>
                  </a:path>
                </a:pathLst>
              </a:custGeom>
              <a:solidFill>
                <a:schemeClr val="accent5"/>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a:t>Jane Doe</a:t>
                </a:r>
              </a:p>
              <a:p>
                <a:pPr lvl="0" algn="ctr" defTabSz="1111250">
                  <a:lnSpc>
                    <a:spcPct val="90000"/>
                  </a:lnSpc>
                  <a:spcBef>
                    <a:spcPct val="0"/>
                  </a:spcBef>
                  <a:spcAft>
                    <a:spcPct val="35000"/>
                  </a:spcAft>
                </a:pPr>
                <a:r>
                  <a:rPr lang="en-US" sz="2500" kern="1200" dirty="0"/>
                  <a:t>“Community Spouse”</a:t>
                </a:r>
              </a:p>
            </p:txBody>
          </p:sp>
          <p:sp>
            <p:nvSpPr>
              <p:cNvPr id="14" name="Freeform 13"/>
              <p:cNvSpPr/>
              <p:nvPr/>
            </p:nvSpPr>
            <p:spPr>
              <a:xfrm>
                <a:off x="4735079" y="4563015"/>
                <a:ext cx="3418284" cy="1098000"/>
              </a:xfrm>
              <a:custGeom>
                <a:avLst/>
                <a:gdLst>
                  <a:gd name="connsiteX0" fmla="*/ 0 w 3418284"/>
                  <a:gd name="connsiteY0" fmla="*/ 0 h 1098000"/>
                  <a:gd name="connsiteX1" fmla="*/ 3418284 w 3418284"/>
                  <a:gd name="connsiteY1" fmla="*/ 0 h 1098000"/>
                  <a:gd name="connsiteX2" fmla="*/ 3418284 w 3418284"/>
                  <a:gd name="connsiteY2" fmla="*/ 1098000 h 1098000"/>
                  <a:gd name="connsiteX3" fmla="*/ 0 w 3418284"/>
                  <a:gd name="connsiteY3" fmla="*/ 1098000 h 1098000"/>
                  <a:gd name="connsiteX4" fmla="*/ 0 w 3418284"/>
                  <a:gd name="connsiteY4" fmla="*/ 0 h 10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8284" h="1098000">
                    <a:moveTo>
                      <a:pt x="0" y="0"/>
                    </a:moveTo>
                    <a:lnTo>
                      <a:pt x="3418284" y="0"/>
                    </a:lnTo>
                    <a:lnTo>
                      <a:pt x="3418284" y="1098000"/>
                    </a:lnTo>
                    <a:lnTo>
                      <a:pt x="0" y="1098000"/>
                    </a:lnTo>
                    <a:lnTo>
                      <a:pt x="0" y="0"/>
                    </a:lnTo>
                    <a:close/>
                  </a:path>
                </a:pathLst>
              </a:custGeom>
              <a:solidFill>
                <a:schemeClr val="accent5">
                  <a:lumMod val="20000"/>
                  <a:lumOff val="80000"/>
                  <a:alpha val="90000"/>
                </a:schemeClr>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Retains $150,000</a:t>
                </a:r>
              </a:p>
              <a:p>
                <a:pPr marL="0" lvl="1" algn="l" defTabSz="1111250">
                  <a:lnSpc>
                    <a:spcPct val="90000"/>
                  </a:lnSpc>
                  <a:spcBef>
                    <a:spcPct val="0"/>
                  </a:spcBef>
                  <a:spcAft>
                    <a:spcPct val="15000"/>
                  </a:spcAft>
                </a:pPr>
                <a:r>
                  <a:rPr lang="en-US" sz="2400" dirty="0"/>
                  <a:t>NO EXCESS RESOURCES</a:t>
                </a:r>
                <a:r>
                  <a:rPr lang="en-US" sz="2400" kern="1200" dirty="0"/>
                  <a:t> </a:t>
                </a:r>
              </a:p>
            </p:txBody>
          </p:sp>
        </p:grpSp>
        <p:grpSp>
          <p:nvGrpSpPr>
            <p:cNvPr id="15" name="Group 14"/>
            <p:cNvGrpSpPr/>
            <p:nvPr/>
          </p:nvGrpSpPr>
          <p:grpSpPr>
            <a:xfrm>
              <a:off x="4984498" y="2133600"/>
              <a:ext cx="3418284" cy="2101831"/>
              <a:chOff x="4735079" y="3559184"/>
              <a:chExt cx="3418284" cy="2101831"/>
            </a:xfrm>
          </p:grpSpPr>
          <p:sp>
            <p:nvSpPr>
              <p:cNvPr id="16" name="Freeform 15"/>
              <p:cNvSpPr/>
              <p:nvPr/>
            </p:nvSpPr>
            <p:spPr>
              <a:xfrm>
                <a:off x="4735079" y="3559184"/>
                <a:ext cx="3418284" cy="1003831"/>
              </a:xfrm>
              <a:custGeom>
                <a:avLst/>
                <a:gdLst>
                  <a:gd name="connsiteX0" fmla="*/ 0 w 3418284"/>
                  <a:gd name="connsiteY0" fmla="*/ 0 h 1003831"/>
                  <a:gd name="connsiteX1" fmla="*/ 3418284 w 3418284"/>
                  <a:gd name="connsiteY1" fmla="*/ 0 h 1003831"/>
                  <a:gd name="connsiteX2" fmla="*/ 3418284 w 3418284"/>
                  <a:gd name="connsiteY2" fmla="*/ 1003831 h 1003831"/>
                  <a:gd name="connsiteX3" fmla="*/ 0 w 3418284"/>
                  <a:gd name="connsiteY3" fmla="*/ 1003831 h 1003831"/>
                  <a:gd name="connsiteX4" fmla="*/ 0 w 3418284"/>
                  <a:gd name="connsiteY4" fmla="*/ 0 h 1003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8284" h="1003831">
                    <a:moveTo>
                      <a:pt x="0" y="0"/>
                    </a:moveTo>
                    <a:lnTo>
                      <a:pt x="3418284" y="0"/>
                    </a:lnTo>
                    <a:lnTo>
                      <a:pt x="3418284" y="1003831"/>
                    </a:lnTo>
                    <a:lnTo>
                      <a:pt x="0" y="1003831"/>
                    </a:lnTo>
                    <a:lnTo>
                      <a:pt x="0" y="0"/>
                    </a:lnTo>
                    <a:close/>
                  </a:path>
                </a:pathLst>
              </a:custGeom>
              <a:solidFill>
                <a:schemeClr val="accent5"/>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500" kern="1200" dirty="0"/>
                  <a:t>Trusted Child</a:t>
                </a:r>
              </a:p>
            </p:txBody>
          </p:sp>
          <p:sp>
            <p:nvSpPr>
              <p:cNvPr id="17" name="Freeform 16"/>
              <p:cNvSpPr/>
              <p:nvPr/>
            </p:nvSpPr>
            <p:spPr>
              <a:xfrm>
                <a:off x="4735079" y="4563015"/>
                <a:ext cx="3418284" cy="1098000"/>
              </a:xfrm>
              <a:custGeom>
                <a:avLst/>
                <a:gdLst>
                  <a:gd name="connsiteX0" fmla="*/ 0 w 3418284"/>
                  <a:gd name="connsiteY0" fmla="*/ 0 h 1098000"/>
                  <a:gd name="connsiteX1" fmla="*/ 3418284 w 3418284"/>
                  <a:gd name="connsiteY1" fmla="*/ 0 h 1098000"/>
                  <a:gd name="connsiteX2" fmla="*/ 3418284 w 3418284"/>
                  <a:gd name="connsiteY2" fmla="*/ 1098000 h 1098000"/>
                  <a:gd name="connsiteX3" fmla="*/ 0 w 3418284"/>
                  <a:gd name="connsiteY3" fmla="*/ 1098000 h 1098000"/>
                  <a:gd name="connsiteX4" fmla="*/ 0 w 3418284"/>
                  <a:gd name="connsiteY4" fmla="*/ 0 h 109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8284" h="1098000">
                    <a:moveTo>
                      <a:pt x="0" y="0"/>
                    </a:moveTo>
                    <a:lnTo>
                      <a:pt x="3418284" y="0"/>
                    </a:lnTo>
                    <a:lnTo>
                      <a:pt x="3418284" y="1098000"/>
                    </a:lnTo>
                    <a:lnTo>
                      <a:pt x="0" y="1098000"/>
                    </a:lnTo>
                    <a:lnTo>
                      <a:pt x="0" y="0"/>
                    </a:lnTo>
                    <a:close/>
                  </a:path>
                </a:pathLst>
              </a:custGeom>
              <a:solidFill>
                <a:schemeClr val="accent5">
                  <a:lumMod val="20000"/>
                  <a:lumOff val="80000"/>
                  <a:alpha val="90000"/>
                </a:schemeClr>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33350" tIns="133350" rIns="177800" bIns="200025" numCol="1" spcCol="1270" anchor="t" anchorCtr="0">
                <a:noAutofit/>
              </a:bodyPr>
              <a:lstStyle/>
              <a:p>
                <a:pPr marL="228600" lvl="1" indent="-228600" algn="l" defTabSz="1111250">
                  <a:lnSpc>
                    <a:spcPct val="90000"/>
                  </a:lnSpc>
                  <a:spcBef>
                    <a:spcPct val="0"/>
                  </a:spcBef>
                  <a:spcAft>
                    <a:spcPct val="15000"/>
                  </a:spcAft>
                  <a:buChar char="••"/>
                </a:pPr>
                <a:r>
                  <a:rPr lang="en-US" sz="2500" kern="1200" dirty="0"/>
                  <a:t>$150,000 loan payable back to Jane </a:t>
                </a:r>
              </a:p>
            </p:txBody>
          </p:sp>
        </p:grpSp>
        <p:sp>
          <p:nvSpPr>
            <p:cNvPr id="20" name="Right Arrow 19"/>
            <p:cNvSpPr/>
            <p:nvPr/>
          </p:nvSpPr>
          <p:spPr>
            <a:xfrm>
              <a:off x="4180284" y="3213631"/>
              <a:ext cx="804214" cy="3677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a:off x="4970643" y="4054801"/>
            <a:ext cx="3432139" cy="1752600"/>
          </a:xfrm>
          <a:custGeom>
            <a:avLst/>
            <a:gdLst>
              <a:gd name="connsiteX0" fmla="*/ 0 w 3418284"/>
              <a:gd name="connsiteY0" fmla="*/ 0 h 1003831"/>
              <a:gd name="connsiteX1" fmla="*/ 3418284 w 3418284"/>
              <a:gd name="connsiteY1" fmla="*/ 0 h 1003831"/>
              <a:gd name="connsiteX2" fmla="*/ 3418284 w 3418284"/>
              <a:gd name="connsiteY2" fmla="*/ 1003831 h 1003831"/>
              <a:gd name="connsiteX3" fmla="*/ 0 w 3418284"/>
              <a:gd name="connsiteY3" fmla="*/ 1003831 h 1003831"/>
              <a:gd name="connsiteX4" fmla="*/ 0 w 3418284"/>
              <a:gd name="connsiteY4" fmla="*/ 0 h 1003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8284" h="1003831">
                <a:moveTo>
                  <a:pt x="0" y="0"/>
                </a:moveTo>
                <a:lnTo>
                  <a:pt x="3418284" y="0"/>
                </a:lnTo>
                <a:lnTo>
                  <a:pt x="3418284" y="1003831"/>
                </a:lnTo>
                <a:lnTo>
                  <a:pt x="0" y="1003831"/>
                </a:lnTo>
                <a:lnTo>
                  <a:pt x="0" y="0"/>
                </a:lnTo>
                <a:close/>
              </a:path>
            </a:pathLst>
          </a:custGeom>
          <a:solidFill>
            <a:schemeClr val="accent2"/>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hueOff val="0"/>
              <a:satOff val="0"/>
              <a:lumOff val="0"/>
              <a:alphaOff val="0"/>
            </a:schemeClr>
          </a:lnRef>
          <a:fillRef idx="1">
            <a:scrgbClr r="0" g="0" b="0"/>
          </a:fillRef>
          <a:effectRef idx="2">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lvl="0" algn="ctr" defTabSz="1111250">
              <a:lnSpc>
                <a:spcPct val="90000"/>
              </a:lnSpc>
              <a:spcBef>
                <a:spcPct val="0"/>
              </a:spcBef>
              <a:spcAft>
                <a:spcPct val="35000"/>
              </a:spcAft>
            </a:pPr>
            <a:r>
              <a:rPr lang="en-US" sz="2000" kern="1200" dirty="0"/>
              <a:t>Jane's child then pays this money back to Jane over Jane's life expectancy. Money can accumulate in Jane's bank account after the date of eligibility. </a:t>
            </a:r>
          </a:p>
        </p:txBody>
      </p:sp>
      <p:cxnSp>
        <p:nvCxnSpPr>
          <p:cNvPr id="8" name="Straight Connector 7"/>
          <p:cNvCxnSpPr>
            <a:cxnSpLocks/>
          </p:cNvCxnSpPr>
          <p:nvPr/>
        </p:nvCxnSpPr>
        <p:spPr>
          <a:xfrm flipH="1">
            <a:off x="2971800" y="4980296"/>
            <a:ext cx="2088898"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2971800" y="3962401"/>
            <a:ext cx="0" cy="102236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09600" y="1054470"/>
            <a:ext cx="7467600" cy="461665"/>
          </a:xfrm>
          <a:prstGeom prst="rect">
            <a:avLst/>
          </a:prstGeom>
          <a:noFill/>
        </p:spPr>
        <p:txBody>
          <a:bodyPr wrap="square" rtlCol="0">
            <a:spAutoFit/>
          </a:bodyPr>
          <a:lstStyle/>
          <a:p>
            <a:pPr marL="285750" indent="-285750">
              <a:buClr>
                <a:schemeClr val="accent1">
                  <a:lumMod val="75000"/>
                </a:schemeClr>
              </a:buClr>
              <a:buFont typeface="Arial" panose="020B0604020202020204" pitchFamily="34" charset="0"/>
              <a:buChar char="•"/>
            </a:pPr>
            <a:r>
              <a:rPr lang="en-US" sz="2400" dirty="0"/>
              <a:t>Avoids recovery from the community spouse</a:t>
            </a:r>
          </a:p>
        </p:txBody>
      </p:sp>
      <p:sp>
        <p:nvSpPr>
          <p:cNvPr id="3" name="Title 1">
            <a:extLst>
              <a:ext uri="{FF2B5EF4-FFF2-40B4-BE49-F238E27FC236}">
                <a16:creationId xmlns:a16="http://schemas.microsoft.com/office/drawing/2014/main" id="{617562CF-2370-773F-46D6-FC484D0E1FB9}"/>
              </a:ext>
            </a:extLst>
          </p:cNvPr>
          <p:cNvSpPr txBox="1">
            <a:spLocks/>
          </p:cNvSpPr>
          <p:nvPr/>
        </p:nvSpPr>
        <p:spPr>
          <a:xfrm>
            <a:off x="990600" y="5828549"/>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131840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93756-DD08-3556-D228-73E4056F2662}"/>
              </a:ext>
            </a:extLst>
          </p:cNvPr>
          <p:cNvSpPr>
            <a:spLocks noGrp="1"/>
          </p:cNvSpPr>
          <p:nvPr>
            <p:ph type="title"/>
          </p:nvPr>
        </p:nvSpPr>
        <p:spPr/>
        <p:txBody>
          <a:bodyPr/>
          <a:lstStyle/>
          <a:p>
            <a:r>
              <a:rPr lang="en-US" dirty="0"/>
              <a:t>Spousal "Income-Stream" Plan</a:t>
            </a:r>
          </a:p>
        </p:txBody>
      </p:sp>
      <p:sp>
        <p:nvSpPr>
          <p:cNvPr id="3" name="Content Placeholder 2">
            <a:extLst>
              <a:ext uri="{FF2B5EF4-FFF2-40B4-BE49-F238E27FC236}">
                <a16:creationId xmlns:a16="http://schemas.microsoft.com/office/drawing/2014/main" id="{4153A04E-47B7-61A7-E904-D0117B61329D}"/>
              </a:ext>
            </a:extLst>
          </p:cNvPr>
          <p:cNvSpPr>
            <a:spLocks noGrp="1"/>
          </p:cNvSpPr>
          <p:nvPr>
            <p:ph sz="quarter" idx="1"/>
          </p:nvPr>
        </p:nvSpPr>
        <p:spPr>
          <a:xfrm>
            <a:off x="914400" y="1447800"/>
            <a:ext cx="7772400" cy="4419600"/>
          </a:xfrm>
        </p:spPr>
        <p:txBody>
          <a:bodyPr>
            <a:normAutofit fontScale="92500"/>
          </a:bodyPr>
          <a:lstStyle/>
          <a:p>
            <a:r>
              <a:rPr lang="en-US" dirty="0"/>
              <a:t>With excess resources converted into income, the NAMI will increase. </a:t>
            </a:r>
          </a:p>
          <a:p>
            <a:pPr lvl="1"/>
            <a:r>
              <a:rPr lang="en-US" dirty="0"/>
              <a:t>Either the community spouse will be able to keep less of the institutionalized spouse's income OR the community spouse will be asked to contribute 25% of their income in excess of MMMNA</a:t>
            </a:r>
          </a:p>
          <a:p>
            <a:pPr marL="0" indent="0">
              <a:buNone/>
            </a:pPr>
            <a:r>
              <a:rPr lang="en-US" dirty="0"/>
              <a:t>	</a:t>
            </a:r>
            <a:r>
              <a:rPr lang="en-US" dirty="0">
                <a:solidFill>
                  <a:schemeClr val="accent2"/>
                </a:solidFill>
              </a:rPr>
              <a:t>BUT…</a:t>
            </a:r>
          </a:p>
          <a:p>
            <a:r>
              <a:rPr lang="en-US" dirty="0"/>
              <a:t>LDSS can no longer seek reimbursement from the community spouse because there were no excess resources. </a:t>
            </a:r>
          </a:p>
          <a:p>
            <a:r>
              <a:rPr lang="en-US" dirty="0"/>
              <a:t>The payments back to the community spouse can accumulate in the community spouse's accounts, as the community spouse's resources no longer affect the applicant's continuing eligibility. </a:t>
            </a:r>
          </a:p>
          <a:p>
            <a:endParaRPr lang="en-US" dirty="0"/>
          </a:p>
        </p:txBody>
      </p:sp>
      <p:sp>
        <p:nvSpPr>
          <p:cNvPr id="4" name="Title 1">
            <a:extLst>
              <a:ext uri="{FF2B5EF4-FFF2-40B4-BE49-F238E27FC236}">
                <a16:creationId xmlns:a16="http://schemas.microsoft.com/office/drawing/2014/main" id="{402F9E6E-C764-2D63-A36E-141E25DB443D}"/>
              </a:ext>
            </a:extLst>
          </p:cNvPr>
          <p:cNvSpPr txBox="1">
            <a:spLocks/>
          </p:cNvSpPr>
          <p:nvPr/>
        </p:nvSpPr>
        <p:spPr>
          <a:xfrm>
            <a:off x="9906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1684332091"/>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ED117-902F-A2AD-EEE0-05BC091D46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AC9FE2-6EE7-E0A8-8858-F90130CF97FB}"/>
              </a:ext>
            </a:extLst>
          </p:cNvPr>
          <p:cNvSpPr>
            <a:spLocks noGrp="1"/>
          </p:cNvSpPr>
          <p:nvPr>
            <p:ph type="title"/>
          </p:nvPr>
        </p:nvSpPr>
        <p:spPr>
          <a:xfrm>
            <a:off x="685800" y="228600"/>
            <a:ext cx="7772400" cy="579438"/>
          </a:xfrm>
        </p:spPr>
        <p:txBody>
          <a:bodyPr/>
          <a:lstStyle/>
          <a:p>
            <a:pPr algn="ctr"/>
            <a:r>
              <a:rPr lang="en-US" sz="2800" dirty="0"/>
              <a:t>Gift and Loan Plan (No Spouse)</a:t>
            </a:r>
          </a:p>
        </p:txBody>
      </p:sp>
      <p:graphicFrame>
        <p:nvGraphicFramePr>
          <p:cNvPr id="4" name="Content Placeholder 4">
            <a:extLst>
              <a:ext uri="{FF2B5EF4-FFF2-40B4-BE49-F238E27FC236}">
                <a16:creationId xmlns:a16="http://schemas.microsoft.com/office/drawing/2014/main" id="{043F59FE-8D92-CDBC-AC3D-A78891E53FAA}"/>
              </a:ext>
            </a:extLst>
          </p:cNvPr>
          <p:cNvGraphicFramePr>
            <a:graphicFrameLocks noGrp="1"/>
          </p:cNvGraphicFramePr>
          <p:nvPr>
            <p:ph sz="quarter" idx="1"/>
            <p:extLst>
              <p:ext uri="{D42A27DB-BD31-4B8C-83A1-F6EECF244321}">
                <p14:modId xmlns:p14="http://schemas.microsoft.com/office/powerpoint/2010/main" val="3871607437"/>
              </p:ext>
            </p:extLst>
          </p:nvPr>
        </p:nvGraphicFramePr>
        <p:xfrm>
          <a:off x="685800" y="1221044"/>
          <a:ext cx="2895600" cy="2514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Freeform: Shape 12">
            <a:extLst>
              <a:ext uri="{FF2B5EF4-FFF2-40B4-BE49-F238E27FC236}">
                <a16:creationId xmlns:a16="http://schemas.microsoft.com/office/drawing/2014/main" id="{2A923586-5258-F181-83F8-F5A6D55E9B27}"/>
              </a:ext>
            </a:extLst>
          </p:cNvPr>
          <p:cNvSpPr/>
          <p:nvPr/>
        </p:nvSpPr>
        <p:spPr>
          <a:xfrm>
            <a:off x="5576337" y="840826"/>
            <a:ext cx="2368153" cy="720000"/>
          </a:xfrm>
          <a:custGeom>
            <a:avLst/>
            <a:gdLst>
              <a:gd name="connsiteX0" fmla="*/ 0 w 2368153"/>
              <a:gd name="connsiteY0" fmla="*/ 0 h 720000"/>
              <a:gd name="connsiteX1" fmla="*/ 2368153 w 2368153"/>
              <a:gd name="connsiteY1" fmla="*/ 0 h 720000"/>
              <a:gd name="connsiteX2" fmla="*/ 2368153 w 2368153"/>
              <a:gd name="connsiteY2" fmla="*/ 720000 h 720000"/>
              <a:gd name="connsiteX3" fmla="*/ 0 w 2368153"/>
              <a:gd name="connsiteY3" fmla="*/ 720000 h 720000"/>
              <a:gd name="connsiteX4" fmla="*/ 0 w 2368153"/>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8153" h="720000">
                <a:moveTo>
                  <a:pt x="0" y="0"/>
                </a:moveTo>
                <a:lnTo>
                  <a:pt x="2368153" y="0"/>
                </a:lnTo>
                <a:lnTo>
                  <a:pt x="2368153" y="720000"/>
                </a:lnTo>
                <a:lnTo>
                  <a:pt x="0" y="720000"/>
                </a:lnTo>
                <a:lnTo>
                  <a:pt x="0" y="0"/>
                </a:lnTo>
                <a:close/>
              </a:path>
            </a:pathLst>
          </a:custGeom>
          <a:solidFill>
            <a:schemeClr val="accent5"/>
          </a:solidFill>
          <a:scene3d>
            <a:camera prst="orthographicFront"/>
            <a:lightRig rig="threePt" dir="t">
              <a:rot lat="0" lon="0" rev="7500000"/>
            </a:lightRig>
          </a:scene3d>
          <a:sp3d prstMaterial="plastic">
            <a:bevelT w="127000" h="25400" prst="relaxedInset"/>
          </a:sp3d>
        </p:spPr>
        <p:style>
          <a:lnRef idx="0">
            <a:schemeClr val="accen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Gift</a:t>
            </a:r>
          </a:p>
        </p:txBody>
      </p:sp>
      <p:sp>
        <p:nvSpPr>
          <p:cNvPr id="14" name="Freeform: Shape 13">
            <a:extLst>
              <a:ext uri="{FF2B5EF4-FFF2-40B4-BE49-F238E27FC236}">
                <a16:creationId xmlns:a16="http://schemas.microsoft.com/office/drawing/2014/main" id="{79B9C7AF-9DFF-A4E8-ED91-A73B8EDE4C6E}"/>
              </a:ext>
            </a:extLst>
          </p:cNvPr>
          <p:cNvSpPr/>
          <p:nvPr/>
        </p:nvSpPr>
        <p:spPr>
          <a:xfrm>
            <a:off x="5576337" y="1608002"/>
            <a:ext cx="2368153" cy="1621198"/>
          </a:xfrm>
          <a:custGeom>
            <a:avLst/>
            <a:gdLst>
              <a:gd name="connsiteX0" fmla="*/ 0 w 2368153"/>
              <a:gd name="connsiteY0" fmla="*/ 0 h 1463642"/>
              <a:gd name="connsiteX1" fmla="*/ 2368153 w 2368153"/>
              <a:gd name="connsiteY1" fmla="*/ 0 h 1463642"/>
              <a:gd name="connsiteX2" fmla="*/ 2368153 w 2368153"/>
              <a:gd name="connsiteY2" fmla="*/ 1463642 h 1463642"/>
              <a:gd name="connsiteX3" fmla="*/ 0 w 2368153"/>
              <a:gd name="connsiteY3" fmla="*/ 1463642 h 1463642"/>
              <a:gd name="connsiteX4" fmla="*/ 0 w 2368153"/>
              <a:gd name="connsiteY4" fmla="*/ 0 h 1463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8153" h="1463642">
                <a:moveTo>
                  <a:pt x="0" y="0"/>
                </a:moveTo>
                <a:lnTo>
                  <a:pt x="2368153" y="0"/>
                </a:lnTo>
                <a:lnTo>
                  <a:pt x="2368153" y="1463642"/>
                </a:lnTo>
                <a:lnTo>
                  <a:pt x="0" y="1463642"/>
                </a:lnTo>
                <a:lnTo>
                  <a:pt x="0" y="0"/>
                </a:lnTo>
                <a:close/>
              </a:path>
            </a:pathLst>
          </a:custGeom>
          <a:solidFill>
            <a:schemeClr val="accent2">
              <a:lumMod val="20000"/>
              <a:lumOff val="80000"/>
              <a:alpha val="90000"/>
            </a:schemeClr>
          </a:solidFill>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dirty="0"/>
              <a:t>$156,750 </a:t>
            </a:r>
            <a:r>
              <a:rPr lang="en-US" sz="2100" kern="1200" dirty="0"/>
              <a:t>Gift to beneficiaries under the Will (10 month penalty period)</a:t>
            </a:r>
          </a:p>
        </p:txBody>
      </p:sp>
      <p:sp>
        <p:nvSpPr>
          <p:cNvPr id="6" name="TextBox 5">
            <a:extLst>
              <a:ext uri="{FF2B5EF4-FFF2-40B4-BE49-F238E27FC236}">
                <a16:creationId xmlns:a16="http://schemas.microsoft.com/office/drawing/2014/main" id="{48375C73-A911-D0F3-F218-5509114EF4FC}"/>
              </a:ext>
            </a:extLst>
          </p:cNvPr>
          <p:cNvSpPr txBox="1"/>
          <p:nvPr/>
        </p:nvSpPr>
        <p:spPr>
          <a:xfrm>
            <a:off x="897827" y="2830877"/>
            <a:ext cx="2057400" cy="369332"/>
          </a:xfrm>
          <a:prstGeom prst="rect">
            <a:avLst/>
          </a:prstGeom>
          <a:noFill/>
        </p:spPr>
        <p:txBody>
          <a:bodyPr wrap="square" rtlCol="0">
            <a:spAutoFit/>
          </a:bodyPr>
          <a:lstStyle/>
          <a:p>
            <a:r>
              <a:rPr lang="en-US" dirty="0"/>
              <a:t>Must Be &lt;$33,038</a:t>
            </a:r>
          </a:p>
        </p:txBody>
      </p:sp>
      <p:sp>
        <p:nvSpPr>
          <p:cNvPr id="9" name="Right Arrow 8">
            <a:extLst>
              <a:ext uri="{FF2B5EF4-FFF2-40B4-BE49-F238E27FC236}">
                <a16:creationId xmlns:a16="http://schemas.microsoft.com/office/drawing/2014/main" id="{5856B9F8-54D9-80A2-356B-468191FB2D59}"/>
              </a:ext>
            </a:extLst>
          </p:cNvPr>
          <p:cNvSpPr/>
          <p:nvPr/>
        </p:nvSpPr>
        <p:spPr>
          <a:xfrm rot="1485984">
            <a:off x="3418459" y="3183174"/>
            <a:ext cx="2257207" cy="445267"/>
          </a:xfrm>
          <a:prstGeom prst="rightArrow">
            <a:avLst/>
          </a:prstGeom>
          <a:solidFill>
            <a:schemeClr val="tx1">
              <a:alpha val="59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Arrow 10">
            <a:extLst>
              <a:ext uri="{FF2B5EF4-FFF2-40B4-BE49-F238E27FC236}">
                <a16:creationId xmlns:a16="http://schemas.microsoft.com/office/drawing/2014/main" id="{F95F05D6-7DB3-E769-CBFF-0DEE4F378F3E}"/>
              </a:ext>
            </a:extLst>
          </p:cNvPr>
          <p:cNvSpPr/>
          <p:nvPr/>
        </p:nvSpPr>
        <p:spPr>
          <a:xfrm rot="19909383">
            <a:off x="3395178" y="1955656"/>
            <a:ext cx="2344947" cy="445267"/>
          </a:xfrm>
          <a:prstGeom prst="rightArrow">
            <a:avLst/>
          </a:prstGeom>
          <a:solidFill>
            <a:schemeClr val="tx1">
              <a:alpha val="59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BF721951-B1FB-7CE3-0342-C48B8F855988}"/>
              </a:ext>
            </a:extLst>
          </p:cNvPr>
          <p:cNvSpPr/>
          <p:nvPr/>
        </p:nvSpPr>
        <p:spPr>
          <a:xfrm>
            <a:off x="5576337" y="3398663"/>
            <a:ext cx="2368153" cy="720000"/>
          </a:xfrm>
          <a:custGeom>
            <a:avLst/>
            <a:gdLst>
              <a:gd name="connsiteX0" fmla="*/ 0 w 2368153"/>
              <a:gd name="connsiteY0" fmla="*/ 0 h 720000"/>
              <a:gd name="connsiteX1" fmla="*/ 2368153 w 2368153"/>
              <a:gd name="connsiteY1" fmla="*/ 0 h 720000"/>
              <a:gd name="connsiteX2" fmla="*/ 2368153 w 2368153"/>
              <a:gd name="connsiteY2" fmla="*/ 720000 h 720000"/>
              <a:gd name="connsiteX3" fmla="*/ 0 w 2368153"/>
              <a:gd name="connsiteY3" fmla="*/ 720000 h 720000"/>
              <a:gd name="connsiteX4" fmla="*/ 0 w 2368153"/>
              <a:gd name="connsiteY4" fmla="*/ 0 h 72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8153" h="720000">
                <a:moveTo>
                  <a:pt x="0" y="0"/>
                </a:moveTo>
                <a:lnTo>
                  <a:pt x="2368153" y="0"/>
                </a:lnTo>
                <a:lnTo>
                  <a:pt x="2368153" y="720000"/>
                </a:lnTo>
                <a:lnTo>
                  <a:pt x="0" y="720000"/>
                </a:lnTo>
                <a:lnTo>
                  <a:pt x="0" y="0"/>
                </a:lnTo>
                <a:close/>
              </a:path>
            </a:pathLst>
          </a:custGeom>
          <a:solidFill>
            <a:schemeClr val="accent5"/>
          </a:solidFill>
          <a:scene3d>
            <a:camera prst="orthographicFront"/>
            <a:lightRig rig="threePt" dir="t">
              <a:rot lat="0" lon="0" rev="7500000"/>
            </a:lightRig>
          </a:scene3d>
          <a:sp3d prstMaterial="plastic">
            <a:bevelT w="127000" h="25400" prst="relaxedInset"/>
          </a:sp3d>
        </p:spPr>
        <p:style>
          <a:lnRef idx="0">
            <a:schemeClr val="accen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spcFirstLastPara="0" vert="horz" wrap="square" lIns="177800" tIns="101600" rIns="177800" bIns="101600" numCol="1" spcCol="1270" anchor="ctr" anchorCtr="0">
            <a:noAutofit/>
          </a:bodyPr>
          <a:lstStyle/>
          <a:p>
            <a:pPr marL="0" lvl="0" indent="0" algn="ctr" defTabSz="1111250">
              <a:lnSpc>
                <a:spcPct val="90000"/>
              </a:lnSpc>
              <a:spcBef>
                <a:spcPct val="0"/>
              </a:spcBef>
              <a:spcAft>
                <a:spcPct val="35000"/>
              </a:spcAft>
              <a:buNone/>
            </a:pPr>
            <a:r>
              <a:rPr lang="en-US" sz="2500" kern="1200" dirty="0"/>
              <a:t>Loan</a:t>
            </a:r>
          </a:p>
        </p:txBody>
      </p:sp>
      <p:sp>
        <p:nvSpPr>
          <p:cNvPr id="18" name="Freeform: Shape 17">
            <a:extLst>
              <a:ext uri="{FF2B5EF4-FFF2-40B4-BE49-F238E27FC236}">
                <a16:creationId xmlns:a16="http://schemas.microsoft.com/office/drawing/2014/main" id="{FA02A15D-603F-35D2-61B5-A360890B0F54}"/>
              </a:ext>
            </a:extLst>
          </p:cNvPr>
          <p:cNvSpPr/>
          <p:nvPr/>
        </p:nvSpPr>
        <p:spPr>
          <a:xfrm>
            <a:off x="5576337" y="4153005"/>
            <a:ext cx="2368153" cy="1561995"/>
          </a:xfrm>
          <a:custGeom>
            <a:avLst/>
            <a:gdLst>
              <a:gd name="connsiteX0" fmla="*/ 0 w 2368153"/>
              <a:gd name="connsiteY0" fmla="*/ 0 h 1463642"/>
              <a:gd name="connsiteX1" fmla="*/ 2368153 w 2368153"/>
              <a:gd name="connsiteY1" fmla="*/ 0 h 1463642"/>
              <a:gd name="connsiteX2" fmla="*/ 2368153 w 2368153"/>
              <a:gd name="connsiteY2" fmla="*/ 1463642 h 1463642"/>
              <a:gd name="connsiteX3" fmla="*/ 0 w 2368153"/>
              <a:gd name="connsiteY3" fmla="*/ 1463642 h 1463642"/>
              <a:gd name="connsiteX4" fmla="*/ 0 w 2368153"/>
              <a:gd name="connsiteY4" fmla="*/ 0 h 1463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68153" h="1463642">
                <a:moveTo>
                  <a:pt x="0" y="0"/>
                </a:moveTo>
                <a:lnTo>
                  <a:pt x="2368153" y="0"/>
                </a:lnTo>
                <a:lnTo>
                  <a:pt x="2368153" y="1463642"/>
                </a:lnTo>
                <a:lnTo>
                  <a:pt x="0" y="1463642"/>
                </a:lnTo>
                <a:lnTo>
                  <a:pt x="0" y="0"/>
                </a:lnTo>
                <a:close/>
              </a:path>
            </a:pathLst>
          </a:custGeom>
          <a:solidFill>
            <a:schemeClr val="accent2">
              <a:lumMod val="20000"/>
              <a:lumOff val="80000"/>
              <a:alpha val="90000"/>
            </a:schemeClr>
          </a:solidFill>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p:spPr>
        <p:style>
          <a:lnRef idx="1">
            <a:schemeClr val="accent1">
              <a:alpha val="90000"/>
              <a:tint val="40000"/>
              <a:hueOff val="0"/>
              <a:satOff val="0"/>
              <a:lumOff val="0"/>
              <a:alphaOff val="0"/>
            </a:schemeClr>
          </a:lnRef>
          <a:fillRef idx="1">
            <a:scrgbClr r="0" g="0" b="0"/>
          </a:fillRef>
          <a:effectRef idx="2">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dirty="0"/>
              <a:t>$143,250 Loan to trusted family member (with promissory note)</a:t>
            </a:r>
            <a:endParaRPr lang="en-US" sz="2100" kern="1200" dirty="0"/>
          </a:p>
        </p:txBody>
      </p:sp>
      <p:sp>
        <p:nvSpPr>
          <p:cNvPr id="19" name="TextBox 18">
            <a:extLst>
              <a:ext uri="{FF2B5EF4-FFF2-40B4-BE49-F238E27FC236}">
                <a16:creationId xmlns:a16="http://schemas.microsoft.com/office/drawing/2014/main" id="{0E8E7084-605A-5BE2-D8E2-454A68BCDABD}"/>
              </a:ext>
            </a:extLst>
          </p:cNvPr>
          <p:cNvSpPr txBox="1"/>
          <p:nvPr/>
        </p:nvSpPr>
        <p:spPr>
          <a:xfrm>
            <a:off x="609600" y="4161472"/>
            <a:ext cx="4346235" cy="1477328"/>
          </a:xfrm>
          <a:prstGeom prst="rect">
            <a:avLst/>
          </a:prstGeom>
          <a:noFill/>
        </p:spPr>
        <p:txBody>
          <a:bodyPr wrap="square" rtlCol="0">
            <a:spAutoFit/>
          </a:bodyPr>
          <a:lstStyle/>
          <a:p>
            <a:r>
              <a:rPr lang="en-US" dirty="0"/>
              <a:t>Borrower makes loan payment back to applicant each month for 10 months.  Applicant uses monthly loan payment plus other income (i.e., social security, pension,  IRA distribution) to pay nursing home privately during the penalty. </a:t>
            </a:r>
          </a:p>
        </p:txBody>
      </p:sp>
      <p:sp>
        <p:nvSpPr>
          <p:cNvPr id="3" name="Title 1">
            <a:extLst>
              <a:ext uri="{FF2B5EF4-FFF2-40B4-BE49-F238E27FC236}">
                <a16:creationId xmlns:a16="http://schemas.microsoft.com/office/drawing/2014/main" id="{85E555AA-102D-3636-E9F3-67781495FA18}"/>
              </a:ext>
            </a:extLst>
          </p:cNvPr>
          <p:cNvSpPr txBox="1">
            <a:spLocks/>
          </p:cNvSpPr>
          <p:nvPr/>
        </p:nvSpPr>
        <p:spPr>
          <a:xfrm>
            <a:off x="990600" y="5795545"/>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397009768"/>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579438"/>
          </a:xfrm>
        </p:spPr>
        <p:txBody>
          <a:bodyPr/>
          <a:lstStyle/>
          <a:p>
            <a:pPr algn="ctr"/>
            <a:r>
              <a:rPr lang="en-US" sz="2800" dirty="0"/>
              <a:t>Gift and Note Plan (No Spouse)</a:t>
            </a:r>
          </a:p>
        </p:txBody>
      </p:sp>
      <p:graphicFrame>
        <p:nvGraphicFramePr>
          <p:cNvPr id="4" name="Content Placeholder 4"/>
          <p:cNvGraphicFramePr>
            <a:graphicFrameLocks noGrp="1"/>
          </p:cNvGraphicFramePr>
          <p:nvPr>
            <p:ph sz="quarter" idx="1"/>
            <p:extLst>
              <p:ext uri="{D42A27DB-BD31-4B8C-83A1-F6EECF244321}">
                <p14:modId xmlns:p14="http://schemas.microsoft.com/office/powerpoint/2010/main" val="1275997200"/>
              </p:ext>
            </p:extLst>
          </p:nvPr>
        </p:nvGraphicFramePr>
        <p:xfrm>
          <a:off x="685800" y="838200"/>
          <a:ext cx="7772400" cy="22097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p:cNvGraphicFramePr>
            <a:graphicFrameLocks/>
          </p:cNvGraphicFramePr>
          <p:nvPr>
            <p:extLst>
              <p:ext uri="{D42A27DB-BD31-4B8C-83A1-F6EECF244321}">
                <p14:modId xmlns:p14="http://schemas.microsoft.com/office/powerpoint/2010/main" val="1920614205"/>
              </p:ext>
            </p:extLst>
          </p:nvPr>
        </p:nvGraphicFramePr>
        <p:xfrm>
          <a:off x="820616" y="3657600"/>
          <a:ext cx="7637584" cy="185895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Box 5"/>
          <p:cNvSpPr txBox="1"/>
          <p:nvPr/>
        </p:nvSpPr>
        <p:spPr>
          <a:xfrm>
            <a:off x="820616" y="2553268"/>
            <a:ext cx="2057400" cy="369332"/>
          </a:xfrm>
          <a:prstGeom prst="rect">
            <a:avLst/>
          </a:prstGeom>
          <a:noFill/>
        </p:spPr>
        <p:txBody>
          <a:bodyPr wrap="square" rtlCol="0">
            <a:spAutoFit/>
          </a:bodyPr>
          <a:lstStyle/>
          <a:p>
            <a:r>
              <a:rPr lang="en-US" dirty="0"/>
              <a:t>Must Be &lt;$33,038</a:t>
            </a:r>
          </a:p>
        </p:txBody>
      </p:sp>
      <p:cxnSp>
        <p:nvCxnSpPr>
          <p:cNvPr id="10" name="Straight Connector 9"/>
          <p:cNvCxnSpPr/>
          <p:nvPr/>
        </p:nvCxnSpPr>
        <p:spPr>
          <a:xfrm>
            <a:off x="516467" y="3276600"/>
            <a:ext cx="8305800" cy="0"/>
          </a:xfrm>
          <a:prstGeom prst="line">
            <a:avLst/>
          </a:prstGeom>
          <a:ln w="57150">
            <a:prstDash val="dash"/>
          </a:ln>
        </p:spPr>
        <p:style>
          <a:lnRef idx="1">
            <a:schemeClr val="dk1"/>
          </a:lnRef>
          <a:fillRef idx="0">
            <a:schemeClr val="dk1"/>
          </a:fillRef>
          <a:effectRef idx="0">
            <a:schemeClr val="dk1"/>
          </a:effectRef>
          <a:fontRef idx="minor">
            <a:schemeClr val="tx1"/>
          </a:fontRef>
        </p:style>
      </p:cxnSp>
      <p:sp>
        <p:nvSpPr>
          <p:cNvPr id="9" name="Right Arrow 8"/>
          <p:cNvSpPr/>
          <p:nvPr/>
        </p:nvSpPr>
        <p:spPr>
          <a:xfrm rot="2828597">
            <a:off x="2675266" y="3206364"/>
            <a:ext cx="4251649" cy="445267"/>
          </a:xfrm>
          <a:prstGeom prst="rightArrow">
            <a:avLst/>
          </a:prstGeom>
          <a:solidFill>
            <a:schemeClr val="tx1">
              <a:alpha val="59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Arrow 10"/>
          <p:cNvSpPr/>
          <p:nvPr/>
        </p:nvSpPr>
        <p:spPr>
          <a:xfrm rot="4003233">
            <a:off x="2519399" y="2808892"/>
            <a:ext cx="2308069" cy="445267"/>
          </a:xfrm>
          <a:prstGeom prst="rightArrow">
            <a:avLst/>
          </a:prstGeom>
          <a:solidFill>
            <a:schemeClr val="tx1">
              <a:alpha val="59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1">
            <a:extLst>
              <a:ext uri="{FF2B5EF4-FFF2-40B4-BE49-F238E27FC236}">
                <a16:creationId xmlns:a16="http://schemas.microsoft.com/office/drawing/2014/main" id="{247D1208-2A05-72FE-C9A3-8FDA15C6A822}"/>
              </a:ext>
            </a:extLst>
          </p:cNvPr>
          <p:cNvSpPr txBox="1">
            <a:spLocks/>
          </p:cNvSpPr>
          <p:nvPr/>
        </p:nvSpPr>
        <p:spPr>
          <a:xfrm>
            <a:off x="1042344" y="5745163"/>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821780659"/>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143000"/>
          </a:xfrm>
        </p:spPr>
        <p:txBody>
          <a:bodyPr/>
          <a:lstStyle/>
          <a:p>
            <a:pPr algn="ctr"/>
            <a:r>
              <a:rPr lang="en-US" dirty="0"/>
              <a:t>Gift and Loan Plan</a:t>
            </a:r>
          </a:p>
        </p:txBody>
      </p:sp>
      <p:sp>
        <p:nvSpPr>
          <p:cNvPr id="3" name="Content Placeholder 2"/>
          <p:cNvSpPr>
            <a:spLocks noGrp="1"/>
          </p:cNvSpPr>
          <p:nvPr>
            <p:ph sz="quarter" idx="1"/>
          </p:nvPr>
        </p:nvSpPr>
        <p:spPr>
          <a:xfrm>
            <a:off x="457200" y="1981200"/>
            <a:ext cx="8229600" cy="3581400"/>
          </a:xfrm>
        </p:spPr>
        <p:txBody>
          <a:bodyPr>
            <a:normAutofit/>
          </a:bodyPr>
          <a:lstStyle/>
          <a:p>
            <a:r>
              <a:rPr lang="en-US" dirty="0"/>
              <a:t>The gift and loan plan can protect approximately half of the countable resources (more or less depending upon the applicant's monthly income and the daily rate at the nursing home). </a:t>
            </a:r>
          </a:p>
          <a:p>
            <a:pPr marL="0" indent="0">
              <a:buNone/>
            </a:pPr>
            <a:endParaRPr lang="en-US" sz="1100" dirty="0"/>
          </a:p>
          <a:p>
            <a:r>
              <a:rPr lang="en-US" dirty="0"/>
              <a:t>This plan is done upon entry into a nursing home. </a:t>
            </a:r>
          </a:p>
        </p:txBody>
      </p:sp>
      <p:sp>
        <p:nvSpPr>
          <p:cNvPr id="4" name="Title 1">
            <a:extLst>
              <a:ext uri="{FF2B5EF4-FFF2-40B4-BE49-F238E27FC236}">
                <a16:creationId xmlns:a16="http://schemas.microsoft.com/office/drawing/2014/main" id="{C6ED9C61-9EF8-75B1-EDE5-ABDB1423D39E}"/>
              </a:ext>
            </a:extLst>
          </p:cNvPr>
          <p:cNvSpPr txBox="1">
            <a:spLocks/>
          </p:cNvSpPr>
          <p:nvPr/>
        </p:nvSpPr>
        <p:spPr>
          <a:xfrm>
            <a:off x="9906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854339105"/>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a:bodyPr>
          <a:lstStyle/>
          <a:p>
            <a:pPr algn="ctr"/>
            <a:r>
              <a:rPr lang="en-US" dirty="0"/>
              <a:t>Common Concern</a:t>
            </a:r>
          </a:p>
        </p:txBody>
      </p:sp>
      <p:sp>
        <p:nvSpPr>
          <p:cNvPr id="3" name="Content Placeholder 2"/>
          <p:cNvSpPr>
            <a:spLocks noGrp="1"/>
          </p:cNvSpPr>
          <p:nvPr>
            <p:ph sz="quarter" idx="1"/>
          </p:nvPr>
        </p:nvSpPr>
        <p:spPr>
          <a:xfrm>
            <a:off x="381000" y="1357351"/>
            <a:ext cx="8305800" cy="4343400"/>
          </a:xfrm>
        </p:spPr>
        <p:txBody>
          <a:bodyPr>
            <a:normAutofit/>
          </a:bodyPr>
          <a:lstStyle/>
          <a:p>
            <a:r>
              <a:rPr lang="en-US" dirty="0"/>
              <a:t>Can you get into a good nursing home if you are going to apply for Medicaid? </a:t>
            </a:r>
          </a:p>
          <a:p>
            <a:pPr marL="0" indent="0">
              <a:buNone/>
            </a:pPr>
            <a:endParaRPr lang="en-US" sz="300" dirty="0"/>
          </a:p>
          <a:p>
            <a:pPr lvl="1"/>
            <a:r>
              <a:rPr lang="en-US" dirty="0"/>
              <a:t>Getting into a nursing home is a challenging ordeal.  We often negotiate with nursing homes regarding any period of private pay.</a:t>
            </a:r>
          </a:p>
          <a:p>
            <a:pPr lvl="2"/>
            <a:r>
              <a:rPr lang="en-US" i="1" dirty="0"/>
              <a:t>Applicant may be required to privately pay during a penalty period anyway.</a:t>
            </a:r>
          </a:p>
          <a:p>
            <a:pPr marL="594360" lvl="2" indent="0">
              <a:buNone/>
            </a:pPr>
            <a:endParaRPr lang="en-US" sz="1200" i="1" dirty="0"/>
          </a:p>
          <a:p>
            <a:pPr lvl="1"/>
            <a:r>
              <a:rPr lang="en-US" dirty="0"/>
              <a:t>Medicaid is not the answer to everything, but it is an important benefit to consider when reviewing the overall financial impact of long-term care.  </a:t>
            </a:r>
          </a:p>
        </p:txBody>
      </p:sp>
      <p:sp>
        <p:nvSpPr>
          <p:cNvPr id="4" name="Title 1">
            <a:extLst>
              <a:ext uri="{FF2B5EF4-FFF2-40B4-BE49-F238E27FC236}">
                <a16:creationId xmlns:a16="http://schemas.microsoft.com/office/drawing/2014/main" id="{6509B60B-1FB5-037A-A5EC-B160BBFDE103}"/>
              </a:ext>
            </a:extLst>
          </p:cNvPr>
          <p:cNvSpPr txBox="1">
            <a:spLocks/>
          </p:cNvSpPr>
          <p:nvPr/>
        </p:nvSpPr>
        <p:spPr>
          <a:xfrm>
            <a:off x="1032933"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11953951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772400" cy="1143000"/>
          </a:xfrm>
        </p:spPr>
        <p:txBody>
          <a:bodyPr/>
          <a:lstStyle/>
          <a:p>
            <a:pPr algn="ctr"/>
            <a:r>
              <a:rPr lang="en-US" dirty="0"/>
              <a:t>Community Medicaid</a:t>
            </a:r>
          </a:p>
        </p:txBody>
      </p:sp>
      <p:sp>
        <p:nvSpPr>
          <p:cNvPr id="3" name="Content Placeholder 2"/>
          <p:cNvSpPr>
            <a:spLocks noGrp="1"/>
          </p:cNvSpPr>
          <p:nvPr>
            <p:ph sz="quarter" idx="1"/>
          </p:nvPr>
        </p:nvSpPr>
        <p:spPr>
          <a:xfrm>
            <a:off x="762000" y="1295400"/>
            <a:ext cx="7772400" cy="4191000"/>
          </a:xfrm>
        </p:spPr>
        <p:txBody>
          <a:bodyPr>
            <a:normAutofit/>
          </a:bodyPr>
          <a:lstStyle/>
          <a:p>
            <a:endParaRPr lang="en-US" dirty="0"/>
          </a:p>
          <a:p>
            <a:r>
              <a:rPr lang="en-US" dirty="0"/>
              <a:t>Medicaid offers more than just nursing home coverage—Community Medicaid provides benefits to those living outside of a nursing home (in the “community”).</a:t>
            </a:r>
          </a:p>
          <a:p>
            <a:r>
              <a:rPr lang="en-US" dirty="0"/>
              <a:t>Currently no lookback for Community Medicaid.</a:t>
            </a:r>
          </a:p>
          <a:p>
            <a:r>
              <a:rPr lang="en-US" dirty="0"/>
              <a:t>May help an individual stay home and independent longer, may be a way to delay entrance to nursing home if the five-year lookback is a concern.</a:t>
            </a:r>
          </a:p>
          <a:p>
            <a:pPr marL="0" indent="0">
              <a:buNone/>
            </a:pPr>
            <a:endParaRPr lang="en-US" sz="1200" dirty="0"/>
          </a:p>
          <a:p>
            <a:pPr marL="0" indent="0">
              <a:buNone/>
            </a:pPr>
            <a:endParaRPr lang="en-US" dirty="0"/>
          </a:p>
        </p:txBody>
      </p:sp>
      <p:sp>
        <p:nvSpPr>
          <p:cNvPr id="4" name="Title 1">
            <a:extLst>
              <a:ext uri="{FF2B5EF4-FFF2-40B4-BE49-F238E27FC236}">
                <a16:creationId xmlns:a16="http://schemas.microsoft.com/office/drawing/2014/main" id="{03AB206B-2DB0-7F92-33D4-0773A8ACF8F7}"/>
              </a:ext>
            </a:extLst>
          </p:cNvPr>
          <p:cNvSpPr txBox="1">
            <a:spLocks/>
          </p:cNvSpPr>
          <p:nvPr/>
        </p:nvSpPr>
        <p:spPr>
          <a:xfrm>
            <a:off x="990600" y="5777368"/>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351983809"/>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27538"/>
            <a:ext cx="7696200" cy="914400"/>
          </a:xfrm>
        </p:spPr>
        <p:txBody>
          <a:bodyPr>
            <a:noAutofit/>
          </a:bodyPr>
          <a:lstStyle/>
          <a:p>
            <a:pPr algn="ctr"/>
            <a:r>
              <a:rPr lang="en-US" dirty="0"/>
              <a:t>Community Medicaid Services</a:t>
            </a:r>
          </a:p>
        </p:txBody>
      </p:sp>
      <p:sp>
        <p:nvSpPr>
          <p:cNvPr id="3" name="Content Placeholder 2"/>
          <p:cNvSpPr>
            <a:spLocks noGrp="1"/>
          </p:cNvSpPr>
          <p:nvPr>
            <p:ph sz="quarter" idx="1"/>
          </p:nvPr>
        </p:nvSpPr>
        <p:spPr>
          <a:xfrm>
            <a:off x="914400" y="1447800"/>
            <a:ext cx="7772400" cy="4419600"/>
          </a:xfrm>
        </p:spPr>
        <p:txBody>
          <a:bodyPr>
            <a:normAutofit/>
          </a:bodyPr>
          <a:lstStyle/>
          <a:p>
            <a:r>
              <a:rPr lang="en-US" dirty="0"/>
              <a:t>In-home Aides</a:t>
            </a:r>
          </a:p>
          <a:p>
            <a:pPr lvl="1"/>
            <a:r>
              <a:rPr lang="en-US" dirty="0"/>
              <a:t>Up to 24/7 one-on-one assistance in the home </a:t>
            </a:r>
          </a:p>
          <a:p>
            <a:pPr lvl="1"/>
            <a:r>
              <a:rPr lang="en-US" dirty="0"/>
              <a:t>Assistance can be provided by a licensed agency or under the CDPAP program (independent aides, family, and/or friends)</a:t>
            </a:r>
          </a:p>
          <a:p>
            <a:r>
              <a:rPr lang="en-US" dirty="0"/>
              <a:t>Medical transportation </a:t>
            </a:r>
          </a:p>
          <a:p>
            <a:r>
              <a:rPr lang="en-US" dirty="0"/>
              <a:t>Respite services, day services</a:t>
            </a:r>
          </a:p>
          <a:p>
            <a:r>
              <a:rPr lang="en-US" dirty="0"/>
              <a:t>Coverage for co-pays, deductibles, medications, incontinence supplies, equipment and much more </a:t>
            </a:r>
          </a:p>
          <a:p>
            <a:r>
              <a:rPr lang="en-US" dirty="0"/>
              <a:t>Some programs even provide financial assistance  for in-home environmental modifications.  </a:t>
            </a:r>
          </a:p>
          <a:p>
            <a:endParaRPr lang="en-US" dirty="0"/>
          </a:p>
        </p:txBody>
      </p:sp>
      <p:sp>
        <p:nvSpPr>
          <p:cNvPr id="4" name="Title 1">
            <a:extLst>
              <a:ext uri="{FF2B5EF4-FFF2-40B4-BE49-F238E27FC236}">
                <a16:creationId xmlns:a16="http://schemas.microsoft.com/office/drawing/2014/main" id="{8909900C-A471-A261-508E-DFD0E002AE22}"/>
              </a:ext>
            </a:extLst>
          </p:cNvPr>
          <p:cNvSpPr txBox="1">
            <a:spLocks/>
          </p:cNvSpPr>
          <p:nvPr/>
        </p:nvSpPr>
        <p:spPr>
          <a:xfrm>
            <a:off x="9906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38021364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1143000"/>
          </a:xfrm>
        </p:spPr>
        <p:txBody>
          <a:bodyPr/>
          <a:lstStyle/>
          <a:p>
            <a:pPr algn="ctr"/>
            <a:r>
              <a:rPr lang="en-US" dirty="0"/>
              <a:t>Payment for Care</a:t>
            </a:r>
          </a:p>
        </p:txBody>
      </p:sp>
      <p:sp>
        <p:nvSpPr>
          <p:cNvPr id="3" name="Content Placeholder 2"/>
          <p:cNvSpPr>
            <a:spLocks noGrp="1"/>
          </p:cNvSpPr>
          <p:nvPr>
            <p:ph sz="quarter" idx="1"/>
          </p:nvPr>
        </p:nvSpPr>
        <p:spPr>
          <a:xfrm>
            <a:off x="1066800" y="1667933"/>
            <a:ext cx="6591300" cy="4114800"/>
          </a:xfrm>
        </p:spPr>
        <p:txBody>
          <a:bodyPr/>
          <a:lstStyle/>
          <a:p>
            <a:r>
              <a:rPr lang="en-US" dirty="0"/>
              <a:t>Medicare (short-term rehab coverage up to 100 days)</a:t>
            </a:r>
          </a:p>
          <a:p>
            <a:pPr marL="0" indent="0">
              <a:buNone/>
            </a:pPr>
            <a:endParaRPr lang="en-US" sz="500" dirty="0"/>
          </a:p>
          <a:p>
            <a:r>
              <a:rPr lang="en-US" dirty="0"/>
              <a:t>Pay privately</a:t>
            </a:r>
          </a:p>
          <a:p>
            <a:pPr marL="0" indent="0">
              <a:buNone/>
            </a:pPr>
            <a:endParaRPr lang="en-US" sz="500" dirty="0"/>
          </a:p>
          <a:p>
            <a:r>
              <a:rPr lang="en-US" dirty="0"/>
              <a:t>Long-term care insurance</a:t>
            </a:r>
          </a:p>
          <a:p>
            <a:pPr marL="0" indent="0">
              <a:buNone/>
            </a:pPr>
            <a:endParaRPr lang="en-US" sz="500" dirty="0"/>
          </a:p>
          <a:p>
            <a:pPr marL="0" indent="0">
              <a:buNone/>
            </a:pPr>
            <a:endParaRPr lang="en-US" sz="500" dirty="0"/>
          </a:p>
          <a:p>
            <a:pPr marL="0" indent="0" algn="ctr">
              <a:buNone/>
            </a:pPr>
            <a:r>
              <a:rPr lang="en-US" b="1" dirty="0">
                <a:solidFill>
                  <a:schemeClr val="accent2"/>
                </a:solidFill>
              </a:rPr>
              <a:t>AND/OR</a:t>
            </a:r>
          </a:p>
          <a:p>
            <a:pPr marL="0" indent="0">
              <a:buNone/>
            </a:pPr>
            <a:endParaRPr lang="en-US" sz="500" dirty="0"/>
          </a:p>
          <a:p>
            <a:pPr marL="0" indent="0">
              <a:buNone/>
            </a:pPr>
            <a:endParaRPr lang="en-US" sz="500" dirty="0"/>
          </a:p>
          <a:p>
            <a:r>
              <a:rPr lang="en-US" dirty="0"/>
              <a:t>Medicaid</a:t>
            </a:r>
          </a:p>
        </p:txBody>
      </p:sp>
      <p:sp>
        <p:nvSpPr>
          <p:cNvPr id="4" name="Title 1">
            <a:extLst>
              <a:ext uri="{FF2B5EF4-FFF2-40B4-BE49-F238E27FC236}">
                <a16:creationId xmlns:a16="http://schemas.microsoft.com/office/drawing/2014/main" id="{1A2C0DB2-BB48-B6CB-F55F-4AE616F65026}"/>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399187176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sz="half" idx="2"/>
          </p:nvPr>
        </p:nvSpPr>
        <p:spPr>
          <a:xfrm>
            <a:off x="474134" y="1676400"/>
            <a:ext cx="4021666" cy="3886200"/>
          </a:xfrm>
        </p:spPr>
        <p:txBody>
          <a:bodyPr/>
          <a:lstStyle/>
          <a:p>
            <a:pPr marL="1371600" lvl="3" indent="0">
              <a:buNone/>
            </a:pPr>
            <a:endParaRPr lang="en-US" sz="3200" dirty="0">
              <a:solidFill>
                <a:schemeClr val="tx1">
                  <a:lumMod val="85000"/>
                  <a:lumOff val="15000"/>
                </a:schemeClr>
              </a:solidFill>
            </a:endParaRPr>
          </a:p>
          <a:p>
            <a:pPr marL="822960" lvl="6" indent="0">
              <a:spcBef>
                <a:spcPts val="0"/>
              </a:spcBef>
              <a:buNone/>
            </a:pPr>
            <a:r>
              <a:rPr lang="en-US" sz="2200" b="1" dirty="0">
                <a:solidFill>
                  <a:schemeClr val="tx1">
                    <a:lumMod val="85000"/>
                    <a:lumOff val="15000"/>
                  </a:schemeClr>
                </a:solidFill>
              </a:rPr>
              <a:t>Kelly R. Gusmano, Esq.</a:t>
            </a:r>
          </a:p>
          <a:p>
            <a:pPr marL="822960" lvl="6" indent="0">
              <a:spcBef>
                <a:spcPts val="0"/>
              </a:spcBef>
              <a:buNone/>
            </a:pPr>
            <a:r>
              <a:rPr lang="en-US" sz="2200" dirty="0">
                <a:solidFill>
                  <a:schemeClr val="tx1">
                    <a:lumMod val="85000"/>
                    <a:lumOff val="15000"/>
                  </a:schemeClr>
                </a:solidFill>
              </a:rPr>
              <a:t>Woods Oviatt Gilman LLP</a:t>
            </a:r>
          </a:p>
          <a:p>
            <a:pPr marL="822960" lvl="6" indent="0">
              <a:spcBef>
                <a:spcPts val="0"/>
              </a:spcBef>
              <a:buNone/>
            </a:pPr>
            <a:r>
              <a:rPr lang="en-US" sz="2200" dirty="0">
                <a:solidFill>
                  <a:schemeClr val="tx1">
                    <a:lumMod val="85000"/>
                    <a:lumOff val="15000"/>
                  </a:schemeClr>
                </a:solidFill>
              </a:rPr>
              <a:t>1900 Bausch &amp; Lomb Place</a:t>
            </a:r>
          </a:p>
          <a:p>
            <a:pPr marL="822960" lvl="6" indent="0">
              <a:spcBef>
                <a:spcPts val="0"/>
              </a:spcBef>
              <a:buNone/>
            </a:pPr>
            <a:r>
              <a:rPr lang="en-US" sz="2200" dirty="0">
                <a:solidFill>
                  <a:schemeClr val="tx1">
                    <a:lumMod val="85000"/>
                    <a:lumOff val="15000"/>
                  </a:schemeClr>
                </a:solidFill>
              </a:rPr>
              <a:t>Rochester, New York 14604</a:t>
            </a:r>
          </a:p>
          <a:p>
            <a:pPr marL="822960" lvl="6" indent="0">
              <a:spcBef>
                <a:spcPts val="0"/>
              </a:spcBef>
              <a:buNone/>
            </a:pPr>
            <a:r>
              <a:rPr lang="en-US" sz="2200" dirty="0">
                <a:solidFill>
                  <a:schemeClr val="tx1">
                    <a:lumMod val="85000"/>
                    <a:lumOff val="15000"/>
                  </a:schemeClr>
                </a:solidFill>
              </a:rPr>
              <a:t>(585) 987-2897</a:t>
            </a:r>
          </a:p>
          <a:p>
            <a:pPr marL="822960" lvl="6" indent="0">
              <a:spcBef>
                <a:spcPts val="0"/>
              </a:spcBef>
              <a:buNone/>
            </a:pPr>
            <a:r>
              <a:rPr lang="en-US" sz="2200" dirty="0">
                <a:solidFill>
                  <a:srgbClr val="8E0000"/>
                </a:solidFill>
              </a:rPr>
              <a:t>kgusmano@woodsoviatt.com</a:t>
            </a:r>
          </a:p>
          <a:p>
            <a:pPr marL="1371600" lvl="3" indent="0">
              <a:buNone/>
            </a:pPr>
            <a:endParaRPr lang="en-US" sz="3200" dirty="0">
              <a:solidFill>
                <a:srgbClr val="0070C0"/>
              </a:solidFill>
            </a:endParaRPr>
          </a:p>
          <a:p>
            <a:pPr marL="1371600" lvl="3" indent="0">
              <a:buNone/>
            </a:pPr>
            <a:endParaRPr lang="en-US" dirty="0"/>
          </a:p>
        </p:txBody>
      </p:sp>
      <p:sp>
        <p:nvSpPr>
          <p:cNvPr id="6" name="Content Placeholder 5">
            <a:extLst>
              <a:ext uri="{FF2B5EF4-FFF2-40B4-BE49-F238E27FC236}">
                <a16:creationId xmlns:a16="http://schemas.microsoft.com/office/drawing/2014/main" id="{3F42C89F-E0B3-BC44-42EF-DA1C9729E543}"/>
              </a:ext>
            </a:extLst>
          </p:cNvPr>
          <p:cNvSpPr>
            <a:spLocks noGrp="1"/>
          </p:cNvSpPr>
          <p:nvPr>
            <p:ph sz="half" idx="4"/>
          </p:nvPr>
        </p:nvSpPr>
        <p:spPr>
          <a:xfrm>
            <a:off x="4834467" y="1710267"/>
            <a:ext cx="3733800" cy="3886200"/>
          </a:xfrm>
        </p:spPr>
        <p:txBody>
          <a:bodyPr>
            <a:normAutofit/>
          </a:bodyPr>
          <a:lstStyle/>
          <a:p>
            <a:pPr marL="0" indent="0">
              <a:buNone/>
            </a:pPr>
            <a:endParaRPr lang="en-US" sz="2200" b="1" dirty="0"/>
          </a:p>
          <a:p>
            <a:pPr marL="0" indent="0">
              <a:buNone/>
            </a:pPr>
            <a:r>
              <a:rPr lang="en-US" sz="2200" b="1" dirty="0"/>
              <a:t>Kristin S. Jonsson, Esq.</a:t>
            </a:r>
          </a:p>
          <a:p>
            <a:pPr marL="0" indent="0">
              <a:spcBef>
                <a:spcPts val="0"/>
              </a:spcBef>
              <a:buNone/>
            </a:pPr>
            <a:r>
              <a:rPr lang="en-US" sz="2200" dirty="0"/>
              <a:t>Pellittiere &amp; Jonsson PLLC</a:t>
            </a:r>
          </a:p>
          <a:p>
            <a:pPr marL="0" indent="0">
              <a:spcBef>
                <a:spcPts val="0"/>
              </a:spcBef>
              <a:buNone/>
            </a:pPr>
            <a:r>
              <a:rPr lang="en-US" sz="2200" dirty="0"/>
              <a:t>400 Whitny Road</a:t>
            </a:r>
          </a:p>
          <a:p>
            <a:pPr marL="0" indent="0">
              <a:spcBef>
                <a:spcPts val="0"/>
              </a:spcBef>
              <a:buNone/>
            </a:pPr>
            <a:r>
              <a:rPr lang="en-US" sz="2200" dirty="0"/>
              <a:t>Penfield, New York 14526</a:t>
            </a:r>
          </a:p>
          <a:p>
            <a:pPr marL="0" indent="0">
              <a:spcBef>
                <a:spcPts val="0"/>
              </a:spcBef>
              <a:buNone/>
            </a:pPr>
            <a:r>
              <a:rPr lang="en-US" sz="2200" dirty="0"/>
              <a:t>(585) 347-2840</a:t>
            </a:r>
          </a:p>
          <a:p>
            <a:pPr marL="0" indent="0">
              <a:spcBef>
                <a:spcPts val="0"/>
              </a:spcBef>
              <a:buNone/>
            </a:pPr>
            <a:r>
              <a:rPr lang="en-US" sz="2200" dirty="0"/>
              <a:t>Kristin@pjestatelaw.com</a:t>
            </a:r>
          </a:p>
        </p:txBody>
      </p:sp>
    </p:spTree>
    <p:extLst>
      <p:ext uri="{BB962C8B-B14F-4D97-AF65-F5344CB8AC3E}">
        <p14:creationId xmlns:p14="http://schemas.microsoft.com/office/powerpoint/2010/main" val="36993895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762" y="457200"/>
            <a:ext cx="7772400" cy="1143000"/>
          </a:xfrm>
        </p:spPr>
        <p:txBody>
          <a:bodyPr/>
          <a:lstStyle/>
          <a:p>
            <a:pPr algn="ctr"/>
            <a:r>
              <a:rPr lang="en-US" dirty="0"/>
              <a:t>Why Medicaid?</a:t>
            </a:r>
          </a:p>
        </p:txBody>
      </p:sp>
      <p:sp>
        <p:nvSpPr>
          <p:cNvPr id="3" name="Content Placeholder 2"/>
          <p:cNvSpPr>
            <a:spLocks noGrp="1"/>
          </p:cNvSpPr>
          <p:nvPr>
            <p:ph sz="quarter" idx="1"/>
          </p:nvPr>
        </p:nvSpPr>
        <p:spPr>
          <a:xfrm>
            <a:off x="539262" y="1752600"/>
            <a:ext cx="8153400" cy="3810000"/>
          </a:xfrm>
        </p:spPr>
        <p:txBody>
          <a:bodyPr>
            <a:normAutofit/>
          </a:bodyPr>
          <a:lstStyle/>
          <a:p>
            <a:r>
              <a:rPr lang="en-US" dirty="0"/>
              <a:t>Medicaid is an insurance that we all pay into through our taxes.</a:t>
            </a:r>
          </a:p>
          <a:p>
            <a:pPr marL="0" indent="0">
              <a:buNone/>
            </a:pPr>
            <a:endParaRPr lang="en-US" sz="500" dirty="0"/>
          </a:p>
          <a:p>
            <a:r>
              <a:rPr lang="en-US" dirty="0"/>
              <a:t>Medicaid is the only government program that pays for long-term nursing home care in a skilled nursing home facility (Medicaid also covers home care).  </a:t>
            </a:r>
          </a:p>
          <a:p>
            <a:pPr marL="0" indent="0">
              <a:buNone/>
            </a:pPr>
            <a:endParaRPr lang="en-US" sz="500" dirty="0"/>
          </a:p>
          <a:p>
            <a:r>
              <a:rPr lang="en-US" dirty="0"/>
              <a:t>No one wants their medical needs to deplete their life savings.</a:t>
            </a:r>
          </a:p>
        </p:txBody>
      </p:sp>
      <p:sp>
        <p:nvSpPr>
          <p:cNvPr id="4" name="Title 1">
            <a:extLst>
              <a:ext uri="{FF2B5EF4-FFF2-40B4-BE49-F238E27FC236}">
                <a16:creationId xmlns:a16="http://schemas.microsoft.com/office/drawing/2014/main" id="{2338F489-0343-9B71-7D25-2D7135210E62}"/>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16917122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9600"/>
            <a:ext cx="7772400" cy="1143000"/>
          </a:xfrm>
        </p:spPr>
        <p:txBody>
          <a:bodyPr/>
          <a:lstStyle/>
          <a:p>
            <a:pPr algn="ctr"/>
            <a:r>
              <a:rPr lang="en-US" dirty="0"/>
              <a:t>Once you are on Medicaid…</a:t>
            </a:r>
          </a:p>
        </p:txBody>
      </p:sp>
      <p:sp>
        <p:nvSpPr>
          <p:cNvPr id="3" name="Content Placeholder 2"/>
          <p:cNvSpPr>
            <a:spLocks noGrp="1"/>
          </p:cNvSpPr>
          <p:nvPr>
            <p:ph sz="quarter" idx="1"/>
          </p:nvPr>
        </p:nvSpPr>
        <p:spPr>
          <a:xfrm>
            <a:off x="685800" y="1981200"/>
            <a:ext cx="7772400" cy="3810000"/>
          </a:xfrm>
        </p:spPr>
        <p:txBody>
          <a:bodyPr>
            <a:normAutofit lnSpcReduction="10000"/>
          </a:bodyPr>
          <a:lstStyle/>
          <a:p>
            <a:pPr marL="0" indent="0" algn="ctr">
              <a:buNone/>
            </a:pPr>
            <a:r>
              <a:rPr lang="en-US" dirty="0"/>
              <a:t>The monthly nursing home bill goes from</a:t>
            </a:r>
          </a:p>
          <a:p>
            <a:pPr marL="0" indent="0" algn="ctr">
              <a:buNone/>
            </a:pPr>
            <a:r>
              <a:rPr lang="en-US" dirty="0"/>
              <a:t>$20,000 per month…</a:t>
            </a:r>
          </a:p>
          <a:p>
            <a:pPr marL="0" indent="0" algn="ctr">
              <a:buNone/>
            </a:pPr>
            <a:endParaRPr lang="en-US" dirty="0"/>
          </a:p>
          <a:p>
            <a:pPr marL="0" indent="0" algn="ctr">
              <a:buNone/>
            </a:pPr>
            <a:endParaRPr lang="en-US" dirty="0"/>
          </a:p>
          <a:p>
            <a:pPr marL="0" indent="0" algn="ctr">
              <a:buNone/>
            </a:pPr>
            <a:endParaRPr lang="en-US" sz="1600" dirty="0"/>
          </a:p>
          <a:p>
            <a:pPr marL="0" indent="0" algn="ctr">
              <a:buNone/>
            </a:pPr>
            <a:r>
              <a:rPr lang="en-US" dirty="0"/>
              <a:t>down to the amount of your monthly income.</a:t>
            </a:r>
          </a:p>
          <a:p>
            <a:pPr marL="0" indent="0" algn="ctr">
              <a:buNone/>
            </a:pPr>
            <a:endParaRPr lang="en-US" dirty="0"/>
          </a:p>
          <a:p>
            <a:pPr marL="0" indent="0" algn="ctr">
              <a:buNone/>
            </a:pPr>
            <a:r>
              <a:rPr lang="en-US" i="1" dirty="0"/>
              <a:t>Medicaid pays the rest of the cost up to the specific home's Medicaid Reimbursement Rate. </a:t>
            </a:r>
          </a:p>
        </p:txBody>
      </p:sp>
      <p:sp>
        <p:nvSpPr>
          <p:cNvPr id="4" name="Down Arrow 3"/>
          <p:cNvSpPr/>
          <p:nvPr/>
        </p:nvSpPr>
        <p:spPr>
          <a:xfrm>
            <a:off x="4305300" y="2990284"/>
            <a:ext cx="533400" cy="952500"/>
          </a:xfrm>
          <a:prstGeom prst="downArrow">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5" name="Title 1">
            <a:extLst>
              <a:ext uri="{FF2B5EF4-FFF2-40B4-BE49-F238E27FC236}">
                <a16:creationId xmlns:a16="http://schemas.microsoft.com/office/drawing/2014/main" id="{00CFF247-824C-E9A5-A9AC-F7BE35D1160C}"/>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09839198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772400" cy="1143000"/>
          </a:xfrm>
        </p:spPr>
        <p:txBody>
          <a:bodyPr/>
          <a:lstStyle/>
          <a:p>
            <a:r>
              <a:rPr lang="en-US" dirty="0"/>
              <a:t>Medicaid Eligibility Requirements</a:t>
            </a:r>
          </a:p>
        </p:txBody>
      </p:sp>
      <p:sp>
        <p:nvSpPr>
          <p:cNvPr id="5" name="Text Placeholder 4"/>
          <p:cNvSpPr>
            <a:spLocks noGrp="1"/>
          </p:cNvSpPr>
          <p:nvPr>
            <p:ph type="body" idx="1"/>
          </p:nvPr>
        </p:nvSpPr>
        <p:spPr>
          <a:xfrm>
            <a:off x="685800" y="2133600"/>
            <a:ext cx="2438400" cy="762000"/>
          </a:xfrm>
        </p:spPr>
        <p:txBody>
          <a:bodyPr/>
          <a:lstStyle/>
          <a:p>
            <a:r>
              <a:rPr lang="en-US" dirty="0">
                <a:latin typeface="+mn-lt"/>
              </a:rPr>
              <a:t>RESOURCES…</a:t>
            </a:r>
          </a:p>
        </p:txBody>
      </p:sp>
      <p:sp>
        <p:nvSpPr>
          <p:cNvPr id="7" name="Text Placeholder 6"/>
          <p:cNvSpPr>
            <a:spLocks noGrp="1"/>
          </p:cNvSpPr>
          <p:nvPr>
            <p:ph type="body" sz="half" idx="3"/>
          </p:nvPr>
        </p:nvSpPr>
        <p:spPr>
          <a:xfrm>
            <a:off x="4724400" y="2133600"/>
            <a:ext cx="1905000" cy="762000"/>
          </a:xfrm>
        </p:spPr>
        <p:txBody>
          <a:bodyPr/>
          <a:lstStyle/>
          <a:p>
            <a:r>
              <a:rPr lang="en-US" dirty="0">
                <a:latin typeface="+mn-lt"/>
              </a:rPr>
              <a:t>INCOME…</a:t>
            </a:r>
          </a:p>
        </p:txBody>
      </p:sp>
      <p:sp>
        <p:nvSpPr>
          <p:cNvPr id="6" name="Content Placeholder 5"/>
          <p:cNvSpPr>
            <a:spLocks noGrp="1"/>
          </p:cNvSpPr>
          <p:nvPr>
            <p:ph sz="half" idx="2"/>
          </p:nvPr>
        </p:nvSpPr>
        <p:spPr>
          <a:xfrm>
            <a:off x="685800" y="2933700"/>
            <a:ext cx="3733800" cy="1485900"/>
          </a:xfrm>
        </p:spPr>
        <p:txBody>
          <a:bodyPr/>
          <a:lstStyle/>
          <a:p>
            <a:r>
              <a:rPr lang="en-US" dirty="0"/>
              <a:t>Determine whether you are eligible for coverage.</a:t>
            </a:r>
          </a:p>
        </p:txBody>
      </p:sp>
      <p:sp>
        <p:nvSpPr>
          <p:cNvPr id="8" name="Content Placeholder 7"/>
          <p:cNvSpPr>
            <a:spLocks noGrp="1"/>
          </p:cNvSpPr>
          <p:nvPr>
            <p:ph sz="half" idx="4"/>
          </p:nvPr>
        </p:nvSpPr>
        <p:spPr>
          <a:xfrm>
            <a:off x="4724400" y="2933700"/>
            <a:ext cx="3733800" cy="2171700"/>
          </a:xfrm>
        </p:spPr>
        <p:txBody>
          <a:bodyPr>
            <a:normAutofit/>
          </a:bodyPr>
          <a:lstStyle/>
          <a:p>
            <a:r>
              <a:rPr lang="en-US" dirty="0"/>
              <a:t>Determines how much you must contribute toward your monthly nursing home bill.</a:t>
            </a:r>
          </a:p>
          <a:p>
            <a:pPr marL="0" indent="0">
              <a:buNone/>
            </a:pPr>
            <a:endParaRPr lang="en-US" dirty="0"/>
          </a:p>
        </p:txBody>
      </p:sp>
      <p:sp>
        <p:nvSpPr>
          <p:cNvPr id="9" name="Rectangle 8"/>
          <p:cNvSpPr/>
          <p:nvPr/>
        </p:nvSpPr>
        <p:spPr>
          <a:xfrm>
            <a:off x="533400" y="2362200"/>
            <a:ext cx="8153400" cy="2895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a:stCxn id="9" idx="0"/>
          </p:cNvCxnSpPr>
          <p:nvPr/>
        </p:nvCxnSpPr>
        <p:spPr>
          <a:xfrm>
            <a:off x="4610100" y="2362200"/>
            <a:ext cx="0" cy="2895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533400" y="2933700"/>
            <a:ext cx="8153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82973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7772400" cy="1143000"/>
          </a:xfrm>
        </p:spPr>
        <p:txBody>
          <a:bodyPr>
            <a:normAutofit fontScale="90000"/>
          </a:bodyPr>
          <a:lstStyle/>
          <a:p>
            <a:pPr algn="ctr"/>
            <a:r>
              <a:rPr lang="en-US" dirty="0"/>
              <a:t>Medicaid Eligibility Requirements</a:t>
            </a:r>
            <a:br>
              <a:rPr lang="en-US" dirty="0"/>
            </a:br>
            <a:r>
              <a:rPr lang="en-US" u="sng" dirty="0">
                <a:solidFill>
                  <a:schemeClr val="accent6"/>
                </a:solidFill>
              </a:rPr>
              <a:t>RESOURCES</a:t>
            </a:r>
          </a:p>
        </p:txBody>
      </p:sp>
      <p:sp>
        <p:nvSpPr>
          <p:cNvPr id="3" name="Content Placeholder 2"/>
          <p:cNvSpPr>
            <a:spLocks noGrp="1"/>
          </p:cNvSpPr>
          <p:nvPr>
            <p:ph sz="quarter" idx="1"/>
          </p:nvPr>
        </p:nvSpPr>
        <p:spPr>
          <a:xfrm>
            <a:off x="304800" y="1752600"/>
            <a:ext cx="8382000" cy="4038600"/>
          </a:xfrm>
        </p:spPr>
        <p:txBody>
          <a:bodyPr>
            <a:normAutofit fontScale="92500" lnSpcReduction="20000"/>
          </a:bodyPr>
          <a:lstStyle/>
          <a:p>
            <a:r>
              <a:rPr lang="en-US" b="1" dirty="0"/>
              <a:t>Includes: </a:t>
            </a:r>
            <a:r>
              <a:rPr lang="en-US" dirty="0"/>
              <a:t>total value of all bank accounts, stocks, bonds, mutual funds, other non-qualified investments, annuities, life insurance cash value, etc.  If married, spouse's assets are also included.</a:t>
            </a:r>
          </a:p>
          <a:p>
            <a:pPr marL="320040" lvl="1" indent="0">
              <a:buNone/>
            </a:pPr>
            <a:endParaRPr lang="en-US" sz="1050" dirty="0"/>
          </a:p>
          <a:p>
            <a:r>
              <a:rPr lang="en-US" b="1" dirty="0"/>
              <a:t>Does not Include: </a:t>
            </a:r>
            <a:r>
              <a:rPr lang="en-US" dirty="0"/>
              <a:t>homestead and adjoining property**, life estates, one vehicle (provided it is in use), retirement funds (traditional IRAs, Roth IRAs, 401(k)s, etc.), provided the applicant is receiving distributions, irrevocable prepaid burial accounts</a:t>
            </a:r>
          </a:p>
          <a:p>
            <a:pPr marL="320040" lvl="1" indent="0">
              <a:buNone/>
            </a:pPr>
            <a:endParaRPr lang="en-US" sz="1400" dirty="0"/>
          </a:p>
          <a:p>
            <a:pPr marL="320040" lvl="1" indent="0" algn="ctr">
              <a:buNone/>
            </a:pPr>
            <a:r>
              <a:rPr lang="en-US" dirty="0"/>
              <a:t>2026 APPLICANT RESOURCE LIMIT: $33,038</a:t>
            </a:r>
          </a:p>
          <a:p>
            <a:pPr marL="320040" lvl="1" indent="0" algn="ctr">
              <a:buNone/>
            </a:pPr>
            <a:r>
              <a:rPr lang="en-US" dirty="0"/>
              <a:t>2026 SPOUSE RESOURCE LIMIT: $74,820-$162,660</a:t>
            </a:r>
          </a:p>
          <a:p>
            <a:pPr marL="320040" lvl="1" indent="0" algn="ctr">
              <a:buNone/>
            </a:pPr>
            <a:endParaRPr lang="en-US" sz="1100" dirty="0"/>
          </a:p>
          <a:p>
            <a:pPr marL="320040" lvl="1" indent="0">
              <a:buNone/>
            </a:pPr>
            <a:r>
              <a:rPr lang="en-US" sz="1600" dirty="0"/>
              <a:t>**Medicaid can place a lien on your homestead and any adjoining property once on Medicaid, so sometimes we treat the house as a countable resource when we engage in strategies to protect assets. </a:t>
            </a:r>
          </a:p>
        </p:txBody>
      </p:sp>
      <p:sp>
        <p:nvSpPr>
          <p:cNvPr id="4" name="Title 1">
            <a:extLst>
              <a:ext uri="{FF2B5EF4-FFF2-40B4-BE49-F238E27FC236}">
                <a16:creationId xmlns:a16="http://schemas.microsoft.com/office/drawing/2014/main" id="{AB2FBBDF-E832-CCC1-A911-D97A081DEC3B}"/>
              </a:ext>
            </a:extLst>
          </p:cNvPr>
          <p:cNvSpPr txBox="1">
            <a:spLocks/>
          </p:cNvSpPr>
          <p:nvPr/>
        </p:nvSpPr>
        <p:spPr>
          <a:xfrm>
            <a:off x="1066800" y="5774267"/>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8014240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7772400" cy="1143000"/>
          </a:xfrm>
        </p:spPr>
        <p:txBody>
          <a:bodyPr>
            <a:normAutofit fontScale="90000"/>
          </a:bodyPr>
          <a:lstStyle/>
          <a:p>
            <a:pPr algn="ctr"/>
            <a:r>
              <a:rPr lang="en-US" dirty="0"/>
              <a:t>Medicaid Eligibility Requirements</a:t>
            </a:r>
            <a:br>
              <a:rPr lang="en-US" dirty="0"/>
            </a:br>
            <a:r>
              <a:rPr lang="en-US" u="sng" dirty="0">
                <a:solidFill>
                  <a:schemeClr val="accent6"/>
                </a:solidFill>
              </a:rPr>
              <a:t>INCOME</a:t>
            </a:r>
          </a:p>
        </p:txBody>
      </p:sp>
      <p:sp>
        <p:nvSpPr>
          <p:cNvPr id="3" name="Content Placeholder 2"/>
          <p:cNvSpPr>
            <a:spLocks noGrp="1"/>
          </p:cNvSpPr>
          <p:nvPr>
            <p:ph sz="quarter" idx="1"/>
          </p:nvPr>
        </p:nvSpPr>
        <p:spPr>
          <a:xfrm>
            <a:off x="609600" y="2019300"/>
            <a:ext cx="7772400" cy="1981200"/>
          </a:xfrm>
        </p:spPr>
        <p:txBody>
          <a:bodyPr>
            <a:normAutofit/>
          </a:bodyPr>
          <a:lstStyle/>
          <a:p>
            <a:r>
              <a:rPr lang="en-US" dirty="0"/>
              <a:t>Medicaid will dictate to the nursing home how much to charge you each month. You can think of this amount as your copay.  The payment is based off your </a:t>
            </a:r>
            <a:r>
              <a:rPr lang="en-US" u="sng" dirty="0"/>
              <a:t>N</a:t>
            </a:r>
            <a:r>
              <a:rPr lang="en-US" dirty="0"/>
              <a:t>et </a:t>
            </a:r>
            <a:r>
              <a:rPr lang="en-US" u="sng" dirty="0"/>
              <a:t>A</a:t>
            </a:r>
            <a:r>
              <a:rPr lang="en-US" dirty="0"/>
              <a:t>vailable </a:t>
            </a:r>
            <a:r>
              <a:rPr lang="en-US" u="sng" dirty="0"/>
              <a:t>M</a:t>
            </a:r>
            <a:r>
              <a:rPr lang="en-US" dirty="0"/>
              <a:t>onthly </a:t>
            </a:r>
            <a:r>
              <a:rPr lang="en-US" u="sng" dirty="0"/>
              <a:t>I</a:t>
            </a:r>
            <a:r>
              <a:rPr lang="en-US" dirty="0"/>
              <a:t>ncome and is aptly referred to as your "NAMI."</a:t>
            </a:r>
            <a:endParaRPr lang="en-US" sz="1250" dirty="0"/>
          </a:p>
        </p:txBody>
      </p:sp>
      <p:sp>
        <p:nvSpPr>
          <p:cNvPr id="4" name="TextBox 3"/>
          <p:cNvSpPr txBox="1"/>
          <p:nvPr/>
        </p:nvSpPr>
        <p:spPr>
          <a:xfrm>
            <a:off x="2286000" y="3810000"/>
            <a:ext cx="5638800" cy="1661993"/>
          </a:xfrm>
          <a:prstGeom prst="rect">
            <a:avLst/>
          </a:prstGeom>
          <a:noFill/>
        </p:spPr>
        <p:txBody>
          <a:bodyPr wrap="square" rtlCol="0">
            <a:spAutoFit/>
          </a:bodyPr>
          <a:lstStyle/>
          <a:p>
            <a:r>
              <a:rPr lang="en-US" sz="2400" dirty="0"/>
              <a:t>Gross income</a:t>
            </a:r>
          </a:p>
          <a:p>
            <a:r>
              <a:rPr lang="en-US" i="1" dirty="0"/>
              <a:t>(Health insurance premiums)</a:t>
            </a:r>
          </a:p>
          <a:p>
            <a:r>
              <a:rPr lang="en-US" i="1" dirty="0"/>
              <a:t>(Allocation to spouse) </a:t>
            </a:r>
            <a:r>
              <a:rPr lang="en-US" dirty="0"/>
              <a:t>OR + Contribution from spouse</a:t>
            </a:r>
          </a:p>
          <a:p>
            <a:r>
              <a:rPr lang="en-US" i="1" u="sng" dirty="0"/>
              <a:t>($50 personal needs allowance)		</a:t>
            </a:r>
          </a:p>
          <a:p>
            <a:r>
              <a:rPr lang="en-US" sz="2400" dirty="0"/>
              <a:t>NAMI</a:t>
            </a:r>
          </a:p>
        </p:txBody>
      </p:sp>
      <p:sp>
        <p:nvSpPr>
          <p:cNvPr id="5" name="Title 1">
            <a:extLst>
              <a:ext uri="{FF2B5EF4-FFF2-40B4-BE49-F238E27FC236}">
                <a16:creationId xmlns:a16="http://schemas.microsoft.com/office/drawing/2014/main" id="{C8916B94-F08B-F64F-8F71-CD6D3EC0C3D1}"/>
              </a:ext>
            </a:extLst>
          </p:cNvPr>
          <p:cNvSpPr txBox="1">
            <a:spLocks/>
          </p:cNvSpPr>
          <p:nvPr/>
        </p:nvSpPr>
        <p:spPr>
          <a:xfrm>
            <a:off x="1066800" y="57658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47195358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0"/>
            <a:ext cx="7772400" cy="1143000"/>
          </a:xfrm>
        </p:spPr>
        <p:txBody>
          <a:bodyPr>
            <a:normAutofit/>
          </a:bodyPr>
          <a:lstStyle/>
          <a:p>
            <a:pPr algn="ctr"/>
            <a:r>
              <a:rPr lang="en-US" dirty="0"/>
              <a:t>NAMI Example</a:t>
            </a:r>
            <a:endParaRPr lang="en-US" u="sng" dirty="0">
              <a:solidFill>
                <a:schemeClr val="accent6"/>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363056555"/>
              </p:ext>
            </p:extLst>
          </p:nvPr>
        </p:nvGraphicFramePr>
        <p:xfrm>
          <a:off x="2362200" y="2362200"/>
          <a:ext cx="4267200" cy="2971800"/>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71869770"/>
                    </a:ext>
                  </a:extLst>
                </a:gridCol>
                <a:gridCol w="1219200">
                  <a:extLst>
                    <a:ext uri="{9D8B030D-6E8A-4147-A177-3AD203B41FA5}">
                      <a16:colId xmlns:a16="http://schemas.microsoft.com/office/drawing/2014/main" val="3055287183"/>
                    </a:ext>
                  </a:extLst>
                </a:gridCol>
              </a:tblGrid>
              <a:tr h="371475">
                <a:tc>
                  <a:txBody>
                    <a:bodyPr/>
                    <a:lstStyle/>
                    <a:p>
                      <a:r>
                        <a:rPr lang="en-US" dirty="0"/>
                        <a:t>Social Security</a:t>
                      </a:r>
                    </a:p>
                  </a:txBody>
                  <a:tcPr/>
                </a:tc>
                <a:tc>
                  <a:txBody>
                    <a:bodyPr/>
                    <a:lstStyle/>
                    <a:p>
                      <a:pPr algn="r"/>
                      <a:r>
                        <a:rPr lang="en-US" dirty="0"/>
                        <a:t>$1,200.90</a:t>
                      </a:r>
                    </a:p>
                  </a:txBody>
                  <a:tcPr/>
                </a:tc>
                <a:extLst>
                  <a:ext uri="{0D108BD9-81ED-4DB2-BD59-A6C34878D82A}">
                    <a16:rowId xmlns:a16="http://schemas.microsoft.com/office/drawing/2014/main" val="2947064725"/>
                  </a:ext>
                </a:extLst>
              </a:tr>
              <a:tr h="371475">
                <a:tc>
                  <a:txBody>
                    <a:bodyPr/>
                    <a:lstStyle/>
                    <a:p>
                      <a:r>
                        <a:rPr lang="en-US" dirty="0"/>
                        <a:t>Pension</a:t>
                      </a:r>
                    </a:p>
                  </a:txBody>
                  <a:tcPr/>
                </a:tc>
                <a:tc>
                  <a:txBody>
                    <a:bodyPr/>
                    <a:lstStyle/>
                    <a:p>
                      <a:pPr algn="r"/>
                      <a:r>
                        <a:rPr lang="en-US" dirty="0"/>
                        <a:t>$800</a:t>
                      </a:r>
                    </a:p>
                  </a:txBody>
                  <a:tcPr/>
                </a:tc>
                <a:extLst>
                  <a:ext uri="{0D108BD9-81ED-4DB2-BD59-A6C34878D82A}">
                    <a16:rowId xmlns:a16="http://schemas.microsoft.com/office/drawing/2014/main" val="1267626106"/>
                  </a:ext>
                </a:extLst>
              </a:tr>
              <a:tr h="371475">
                <a:tc>
                  <a:txBody>
                    <a:bodyPr/>
                    <a:lstStyle/>
                    <a:p>
                      <a:r>
                        <a:rPr lang="en-US" dirty="0"/>
                        <a:t>IRA Distribution</a:t>
                      </a:r>
                    </a:p>
                  </a:txBody>
                  <a:tcPr/>
                </a:tc>
                <a:tc>
                  <a:txBody>
                    <a:bodyPr/>
                    <a:lstStyle/>
                    <a:p>
                      <a:pPr algn="r"/>
                      <a:r>
                        <a:rPr lang="en-US" dirty="0"/>
                        <a:t>$400</a:t>
                      </a:r>
                    </a:p>
                  </a:txBody>
                  <a:tcPr/>
                </a:tc>
                <a:extLst>
                  <a:ext uri="{0D108BD9-81ED-4DB2-BD59-A6C34878D82A}">
                    <a16:rowId xmlns:a16="http://schemas.microsoft.com/office/drawing/2014/main" val="2002869496"/>
                  </a:ext>
                </a:extLst>
              </a:tr>
              <a:tr h="371475">
                <a:tc>
                  <a:txBody>
                    <a:bodyPr/>
                    <a:lstStyle/>
                    <a:p>
                      <a:r>
                        <a:rPr lang="en-US" i="1" dirty="0"/>
                        <a:t>Medicare</a:t>
                      </a:r>
                    </a:p>
                  </a:txBody>
                  <a:tcPr/>
                </a:tc>
                <a:tc>
                  <a:txBody>
                    <a:bodyPr/>
                    <a:lstStyle/>
                    <a:p>
                      <a:pPr algn="r"/>
                      <a:r>
                        <a:rPr lang="en-US" dirty="0"/>
                        <a:t>-$202.90</a:t>
                      </a:r>
                    </a:p>
                  </a:txBody>
                  <a:tcPr/>
                </a:tc>
                <a:extLst>
                  <a:ext uri="{0D108BD9-81ED-4DB2-BD59-A6C34878D82A}">
                    <a16:rowId xmlns:a16="http://schemas.microsoft.com/office/drawing/2014/main" val="2637644894"/>
                  </a:ext>
                </a:extLst>
              </a:tr>
              <a:tr h="371475">
                <a:tc>
                  <a:txBody>
                    <a:bodyPr/>
                    <a:lstStyle/>
                    <a:p>
                      <a:r>
                        <a:rPr lang="en-US" i="1" dirty="0"/>
                        <a:t>Other Health Insurance</a:t>
                      </a:r>
                    </a:p>
                  </a:txBody>
                  <a:tcPr/>
                </a:tc>
                <a:tc>
                  <a:txBody>
                    <a:bodyPr/>
                    <a:lstStyle/>
                    <a:p>
                      <a:pPr algn="r"/>
                      <a:r>
                        <a:rPr lang="en-US" dirty="0"/>
                        <a:t>-$40</a:t>
                      </a:r>
                    </a:p>
                  </a:txBody>
                  <a:tcPr/>
                </a:tc>
                <a:extLst>
                  <a:ext uri="{0D108BD9-81ED-4DB2-BD59-A6C34878D82A}">
                    <a16:rowId xmlns:a16="http://schemas.microsoft.com/office/drawing/2014/main" val="423701768"/>
                  </a:ext>
                </a:extLst>
              </a:tr>
              <a:tr h="371475">
                <a:tc>
                  <a:txBody>
                    <a:bodyPr/>
                    <a:lstStyle/>
                    <a:p>
                      <a:r>
                        <a:rPr lang="en-US" i="1" dirty="0"/>
                        <a:t>Personal Needs</a:t>
                      </a:r>
                      <a:r>
                        <a:rPr lang="en-US" i="1" baseline="0" dirty="0"/>
                        <a:t> Allowance</a:t>
                      </a:r>
                      <a:endParaRPr lang="en-US" i="1" dirty="0"/>
                    </a:p>
                  </a:txBody>
                  <a:tcPr>
                    <a:lnB w="12700" cap="flat" cmpd="sng" algn="ctr">
                      <a:solidFill>
                        <a:schemeClr val="tx1"/>
                      </a:solidFill>
                      <a:prstDash val="solid"/>
                      <a:round/>
                      <a:headEnd type="none" w="med" len="med"/>
                      <a:tailEnd type="none" w="med" len="med"/>
                    </a:lnB>
                  </a:tcPr>
                </a:tc>
                <a:tc>
                  <a:txBody>
                    <a:bodyPr/>
                    <a:lstStyle/>
                    <a:p>
                      <a:pPr algn="r"/>
                      <a:r>
                        <a:rPr lang="en-US" dirty="0"/>
                        <a:t>-$50</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4415805"/>
                  </a:ext>
                </a:extLst>
              </a:tr>
              <a:tr h="371475">
                <a:tc>
                  <a:txBody>
                    <a:bodyPr/>
                    <a:lstStyle/>
                    <a:p>
                      <a:r>
                        <a:rPr lang="en-US" dirty="0"/>
                        <a:t>NAMI</a:t>
                      </a:r>
                    </a:p>
                  </a:txBody>
                  <a:tcPr>
                    <a:lnT w="12700" cap="flat" cmpd="sng" algn="ctr">
                      <a:solidFill>
                        <a:schemeClr val="tx1"/>
                      </a:solidFill>
                      <a:prstDash val="solid"/>
                      <a:round/>
                      <a:headEnd type="none" w="med" len="med"/>
                      <a:tailEnd type="none" w="med" len="med"/>
                    </a:lnT>
                  </a:tcPr>
                </a:tc>
                <a:tc>
                  <a:txBody>
                    <a:bodyPr/>
                    <a:lstStyle/>
                    <a:p>
                      <a:pPr algn="r"/>
                      <a:r>
                        <a:rPr lang="en-US" dirty="0"/>
                        <a:t>$2,108.00</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5175044"/>
                  </a:ext>
                </a:extLst>
              </a:tr>
              <a:tr h="371475">
                <a:tc>
                  <a:txBody>
                    <a:bodyPr/>
                    <a:lstStyle/>
                    <a:p>
                      <a:endParaRPr lang="en-US" dirty="0"/>
                    </a:p>
                  </a:txBody>
                  <a:tcPr/>
                </a:tc>
                <a:tc>
                  <a:txBody>
                    <a:bodyPr/>
                    <a:lstStyle/>
                    <a:p>
                      <a:endParaRPr lang="en-US" dirty="0"/>
                    </a:p>
                  </a:txBody>
                  <a:tcPr/>
                </a:tc>
                <a:extLst>
                  <a:ext uri="{0D108BD9-81ED-4DB2-BD59-A6C34878D82A}">
                    <a16:rowId xmlns:a16="http://schemas.microsoft.com/office/drawing/2014/main" val="868687442"/>
                  </a:ext>
                </a:extLst>
              </a:tr>
            </a:tbl>
          </a:graphicData>
        </a:graphic>
      </p:graphicFrame>
      <p:sp>
        <p:nvSpPr>
          <p:cNvPr id="3" name="Title 1">
            <a:extLst>
              <a:ext uri="{FF2B5EF4-FFF2-40B4-BE49-F238E27FC236}">
                <a16:creationId xmlns:a16="http://schemas.microsoft.com/office/drawing/2014/main" id="{F6762D7D-D2EE-E374-90B3-02B2B330A185}"/>
              </a:ext>
            </a:extLst>
          </p:cNvPr>
          <p:cNvSpPr txBox="1">
            <a:spLocks/>
          </p:cNvSpPr>
          <p:nvPr/>
        </p:nvSpPr>
        <p:spPr>
          <a:xfrm>
            <a:off x="1066800" y="5791200"/>
            <a:ext cx="7772400" cy="648832"/>
          </a:xfrm>
          <a:prstGeom prst="rect">
            <a:avLst/>
          </a:prstGeom>
        </p:spPr>
        <p:txBody>
          <a:bodyPr bIns="91440" anchor="b" anchorCtr="0">
            <a:normAutofit fontScale="32500" lnSpcReduction="20000"/>
          </a:bodyPr>
          <a:lstStyle>
            <a:lvl1pPr algn="l" rtl="0" eaLnBrk="1" latinLnBrk="0" hangingPunct="1">
              <a:spcBef>
                <a:spcPct val="0"/>
              </a:spcBef>
              <a:buNone/>
              <a:defRPr kumimoji="0" sz="4000" kern="1200">
                <a:solidFill>
                  <a:schemeClr val="tx2"/>
                </a:solidFill>
                <a:latin typeface="+mj-lt"/>
                <a:ea typeface="+mj-ea"/>
                <a:cs typeface="+mj-cs"/>
              </a:defRPr>
            </a:lvl1pPr>
          </a:lstStyle>
          <a:p>
            <a:pPr algn="ctr"/>
            <a:r>
              <a:rPr lang="en-US" sz="7200" dirty="0">
                <a:solidFill>
                  <a:srgbClr val="7D1D24"/>
                </a:solidFill>
              </a:rPr>
              <a:t>Pellittiere &amp; Jonsson  </a:t>
            </a:r>
            <a:r>
              <a:rPr lang="en-US" sz="1600" dirty="0">
                <a:solidFill>
                  <a:srgbClr val="7D1D24"/>
                </a:solidFill>
              </a:rPr>
              <a:t>PLLC</a:t>
            </a:r>
          </a:p>
          <a:p>
            <a:pPr algn="ctr"/>
            <a:r>
              <a:rPr lang="en-US" dirty="0"/>
              <a:t> </a:t>
            </a:r>
          </a:p>
        </p:txBody>
      </p:sp>
    </p:spTree>
    <p:extLst>
      <p:ext uri="{BB962C8B-B14F-4D97-AF65-F5344CB8AC3E}">
        <p14:creationId xmlns:p14="http://schemas.microsoft.com/office/powerpoint/2010/main" val="2463691268"/>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ustom 4">
      <a:dk1>
        <a:sysClr val="windowText" lastClr="000000"/>
      </a:dk1>
      <a:lt1>
        <a:sysClr val="window" lastClr="FFFFFF"/>
      </a:lt1>
      <a:dk2>
        <a:srgbClr val="575F6D"/>
      </a:dk2>
      <a:lt2>
        <a:srgbClr val="FFF39D"/>
      </a:lt2>
      <a:accent1>
        <a:srgbClr val="C00000"/>
      </a:accent1>
      <a:accent2>
        <a:srgbClr val="7598D9"/>
      </a:accent2>
      <a:accent3>
        <a:srgbClr val="B32C16"/>
      </a:accent3>
      <a:accent4>
        <a:srgbClr val="00B050"/>
      </a:accent4>
      <a:accent5>
        <a:srgbClr val="AEBAD5"/>
      </a:accent5>
      <a:accent6>
        <a:srgbClr val="777C84"/>
      </a:accent6>
      <a:hlink>
        <a:srgbClr val="D2611C"/>
      </a:hlink>
      <a:folHlink>
        <a:srgbClr val="3B435B"/>
      </a:folHlink>
    </a:clrScheme>
    <a:fontScheme name="Equity">
      <a:majorFont>
        <a:latin typeface="Franklin Gothic Book"/>
        <a:ea typeface="Arial"/>
        <a:cs typeface="Arial"/>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Arial"/>
        <a:cs typeface="Arial"/>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9646</TotalTime>
  <Words>2220</Words>
  <Application>Microsoft Office PowerPoint</Application>
  <PresentationFormat>On-screen Show (4:3)</PresentationFormat>
  <Paragraphs>359</Paragraphs>
  <Slides>30</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Calibri</vt:lpstr>
      <vt:lpstr>Franklin Gothic Book</vt:lpstr>
      <vt:lpstr>Perpetua</vt:lpstr>
      <vt:lpstr>Times New Roman</vt:lpstr>
      <vt:lpstr>Wingdings</vt:lpstr>
      <vt:lpstr>Wingdings 2</vt:lpstr>
      <vt:lpstr>Equity</vt:lpstr>
      <vt:lpstr> Medicaid Crisis Planning </vt:lpstr>
      <vt:lpstr>Nursing Home Room &amp; Board </vt:lpstr>
      <vt:lpstr>Payment for Care</vt:lpstr>
      <vt:lpstr>Why Medicaid?</vt:lpstr>
      <vt:lpstr>Once you are on Medicaid…</vt:lpstr>
      <vt:lpstr>Medicaid Eligibility Requirements</vt:lpstr>
      <vt:lpstr>Medicaid Eligibility Requirements RESOURCES</vt:lpstr>
      <vt:lpstr>Medicaid Eligibility Requirements INCOME</vt:lpstr>
      <vt:lpstr>NAMI Example</vt:lpstr>
      <vt:lpstr>Retirement Funds –  Periodic Payment Status</vt:lpstr>
      <vt:lpstr>Does the spouse have to contribute?</vt:lpstr>
      <vt:lpstr>NAMI Example</vt:lpstr>
      <vt:lpstr>What about the Five-year Lookback?</vt:lpstr>
      <vt:lpstr>Exempt Transfers</vt:lpstr>
      <vt:lpstr>Crisis Planning on Entry to Nursing Home</vt:lpstr>
      <vt:lpstr>Spousal Transfers and/or Spousal Refusal</vt:lpstr>
      <vt:lpstr>Spousal Plans</vt:lpstr>
      <vt:lpstr>Limitations</vt:lpstr>
      <vt:lpstr>Planning Considerations</vt:lpstr>
      <vt:lpstr>Spousal "Income-Stream" Plan</vt:lpstr>
      <vt:lpstr>Spousal "Income-Stream" Plan</vt:lpstr>
      <vt:lpstr>Spousal "Income-Stream" Plan</vt:lpstr>
      <vt:lpstr>Spousal "Income-Stream" Plan</vt:lpstr>
      <vt:lpstr>Gift and Loan Plan (No Spouse)</vt:lpstr>
      <vt:lpstr>Gift and Note Plan (No Spouse)</vt:lpstr>
      <vt:lpstr>Gift and Loan Plan</vt:lpstr>
      <vt:lpstr>Common Concern</vt:lpstr>
      <vt:lpstr>Community Medicaid</vt:lpstr>
      <vt:lpstr>Community Medicaid Services</vt:lpstr>
      <vt:lpstr>Thank you!!</vt:lpstr>
    </vt:vector>
  </TitlesOfParts>
  <Company>Corporate Communications,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dc:creator>
  <cp:lastModifiedBy>Diana Smith</cp:lastModifiedBy>
  <cp:revision>280</cp:revision>
  <cp:lastPrinted>2026-03-16T12:31:57Z</cp:lastPrinted>
  <dcterms:created xsi:type="dcterms:W3CDTF">2008-05-23T14:18:30Z</dcterms:created>
  <dcterms:modified xsi:type="dcterms:W3CDTF">2026-03-17T17:38:19Z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ndDocumentId">
    <vt:lpwstr>4918-7762-9585</vt:lpwstr>
  </property>
</Properties>
</file>