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65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283453-620A-CCBF-7541-7D9860E37716}" name="Serena Compitello" initials="SC" userId="S::scompitello@tctrustco.com::b570f511-c8bb-4827-b23d-a9e4aace7f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14" autoAdjust="0"/>
  </p:normalViewPr>
  <p:slideViewPr>
    <p:cSldViewPr snapToGrid="0">
      <p:cViewPr varScale="1">
        <p:scale>
          <a:sx n="91" d="100"/>
          <a:sy n="91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F972-7FE2-4BF1-A3DA-67D24E3DBB21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4815-4EF5-47CC-8C40-6DEF2C115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Accountings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schedules showing principal received, income collected, realized gains and losses, expenses of administration charged to principal and income (including compensation to the fiduciary), unpaid administration expenses, distributions of principal and/or income to beneficiaries, new investments, exchanges and stock distributions, and principal and income remaining on hand that will be available for distribution. </a:t>
            </a:r>
          </a:p>
          <a:p>
            <a:endParaRPr lang="en-US" dirty="0"/>
          </a:p>
          <a:p>
            <a:r>
              <a:rPr lang="en-US" dirty="0"/>
              <a:t>OAG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necessary party to judicial accountings for charitable estates and trusts. Informal accountings must also be submitted to the OAG for review.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84815-4EF5-47CC-8C40-6DEF2C115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1475" y="2636107"/>
            <a:ext cx="11487150" cy="8738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0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0EFB5-F4A8-4CCC-9483-7463A0646CD8}" type="datetimeFigureOut">
              <a:rPr lang="en-US" smtClean="0"/>
              <a:t>05/20/2025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461" y="32953"/>
            <a:ext cx="10515600" cy="1120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94CB-8329-4018-BEFC-0804D527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B0BC2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47" y="818438"/>
            <a:ext cx="9442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B0BC22"/>
                </a:solidFill>
                <a:latin typeface="Cronos Pro" panose="020C0502030403020304" pitchFamily="34" charset="0"/>
              </a:rPr>
              <a:t>Charitable Trust Administration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0BC22"/>
              </a:solidFill>
              <a:effectLst/>
              <a:uLnTx/>
              <a:uFillTx/>
              <a:latin typeface="Cronos Pro" panose="020C05020304030203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B0BC22"/>
                </a:solidFill>
                <a:latin typeface="Cronos Pro" panose="020C0502030403020304" pitchFamily="34" charset="0"/>
              </a:rPr>
              <a:t> May 20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BC22"/>
                </a:solidFill>
                <a:effectLst/>
                <a:uLnTx/>
                <a:uFillTx/>
                <a:latin typeface="Cronos Pro" panose="020C0502030403020304" pitchFamily="34" charset="0"/>
                <a:ea typeface="+mn-ea"/>
                <a:cs typeface="+mn-c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1374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2230-107D-FB39-F4AC-FAD1C3F5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Duties During Life of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6961-5844-D7B5-0B7A-F70FC01D0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CRAT – same distribution amount each year.</a:t>
            </a:r>
          </a:p>
          <a:p>
            <a:pPr lvl="1"/>
            <a:r>
              <a:rPr lang="en-US" dirty="0"/>
              <a:t>Exception: short year period in first and last years. </a:t>
            </a:r>
          </a:p>
          <a:p>
            <a:r>
              <a:rPr lang="en-US" dirty="0"/>
              <a:t>CRUT – distribution amount recalculated each year based on fair market value of trust assets on calculation date and unitrust amount. </a:t>
            </a:r>
          </a:p>
          <a:p>
            <a:pPr lvl="1"/>
            <a:r>
              <a:rPr lang="en-US" dirty="0"/>
              <a:t>Calculation date and unitrust percentage both specified in trust document. </a:t>
            </a:r>
          </a:p>
          <a:p>
            <a:pPr lvl="2"/>
            <a:r>
              <a:rPr lang="en-US" dirty="0"/>
              <a:t>Calculation date is typically first or last day of the year but can be different. </a:t>
            </a:r>
          </a:p>
          <a:p>
            <a:pPr lvl="1"/>
            <a:r>
              <a:rPr lang="en-US" dirty="0"/>
              <a:t>Practice pointer – be mindful of first payment date (e.g., recalculate unitrust amount as of January 1</a:t>
            </a:r>
            <a:r>
              <a:rPr lang="en-US" baseline="30000" dirty="0"/>
              <a:t>st </a:t>
            </a:r>
            <a:r>
              <a:rPr lang="en-US" dirty="0"/>
              <a:t>and first payment due January 15</a:t>
            </a:r>
            <a:r>
              <a:rPr lang="en-US" baseline="30000" dirty="0"/>
              <a:t>th</a:t>
            </a:r>
            <a:r>
              <a:rPr lang="en-US" dirty="0"/>
              <a:t>). </a:t>
            </a:r>
            <a:endParaRPr lang="en-US" baseline="30000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Monitor whether trust received additional assets, which will trigger a recalculation of annual unitrust amount.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ACAB-E3DE-D245-A9A5-079AB522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Requirements for CRTs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05DD-8DAA-E158-E2D7-2D9605267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</a:t>
            </a:r>
          </a:p>
          <a:p>
            <a:pPr lvl="1"/>
            <a:r>
              <a:rPr lang="en-US" dirty="0"/>
              <a:t>File IRS Form 5227, Split-Interest Trust Information Return with Schedule(s) K-1.</a:t>
            </a:r>
          </a:p>
          <a:p>
            <a:pPr lvl="1"/>
            <a:r>
              <a:rPr lang="en-US" dirty="0"/>
              <a:t>Ensure Schedules K-1 are distributed to beneficiaries and communicate timing. </a:t>
            </a:r>
          </a:p>
          <a:p>
            <a:r>
              <a:rPr lang="en-US" dirty="0"/>
              <a:t>New York State </a:t>
            </a:r>
          </a:p>
          <a:p>
            <a:pPr lvl="1"/>
            <a:r>
              <a:rPr lang="en-US" dirty="0"/>
              <a:t>No state income tax filing requirement. </a:t>
            </a:r>
          </a:p>
          <a:p>
            <a:r>
              <a:rPr lang="en-US" dirty="0"/>
              <a:t>NYS Office of the Attorney General Charities Bureau (OAG) </a:t>
            </a:r>
          </a:p>
          <a:p>
            <a:pPr lvl="1"/>
            <a:r>
              <a:rPr lang="en-US" dirty="0"/>
              <a:t>Any trust with a </a:t>
            </a:r>
            <a:r>
              <a:rPr lang="en-US" b="1" dirty="0"/>
              <a:t>current </a:t>
            </a:r>
            <a:r>
              <a:rPr lang="en-US" dirty="0"/>
              <a:t>charitable interest must register with the OAG. </a:t>
            </a:r>
          </a:p>
          <a:p>
            <a:pPr lvl="1"/>
            <a:r>
              <a:rPr lang="en-US" dirty="0"/>
              <a:t>CRT must register with OAG within six months of termination of the intervening life interest (CHAR001-RT).</a:t>
            </a:r>
          </a:p>
          <a:p>
            <a:pPr lvl="1"/>
            <a:r>
              <a:rPr lang="en-US" dirty="0"/>
              <a:t>Final accounting is only financial report required (informal or judicial).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7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00A3-C65D-5D74-0152-59232D63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Duties Upon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CE151-44E4-F580-342A-E1044F8C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Trustee must file final accounting with OAG. </a:t>
            </a:r>
          </a:p>
          <a:p>
            <a:pPr lvl="1"/>
            <a:r>
              <a:rPr lang="en-US" dirty="0"/>
              <a:t>Informal Accounting</a:t>
            </a:r>
          </a:p>
          <a:p>
            <a:pPr lvl="2"/>
            <a:r>
              <a:rPr lang="en-US" dirty="0"/>
              <a:t>Must contain all necessary information for OAG to review the administration of the trust. </a:t>
            </a:r>
          </a:p>
          <a:p>
            <a:pPr lvl="2"/>
            <a:r>
              <a:rPr lang="en-US" dirty="0"/>
              <a:t>Obtain receipts and releases from beneficiaries and Notice of No Objection from OAG. </a:t>
            </a:r>
          </a:p>
          <a:p>
            <a:pPr lvl="2"/>
            <a:r>
              <a:rPr lang="en-US" dirty="0"/>
              <a:t>Benefits – less time and expense. </a:t>
            </a:r>
          </a:p>
          <a:p>
            <a:pPr lvl="2"/>
            <a:r>
              <a:rPr lang="en-US" dirty="0"/>
              <a:t>Drawbacks – do not get benefits of final court order. </a:t>
            </a:r>
          </a:p>
          <a:p>
            <a:pPr lvl="1"/>
            <a:r>
              <a:rPr lang="en-US" dirty="0"/>
              <a:t>Judicial Accounting</a:t>
            </a:r>
          </a:p>
          <a:p>
            <a:pPr lvl="2"/>
            <a:r>
              <a:rPr lang="en-US" dirty="0"/>
              <a:t>According to guidance, preferred by OAG. </a:t>
            </a:r>
          </a:p>
          <a:p>
            <a:pPr lvl="2"/>
            <a:r>
              <a:rPr lang="en-US" dirty="0"/>
              <a:t>Obtain court order. </a:t>
            </a:r>
          </a:p>
          <a:p>
            <a:pPr lvl="2"/>
            <a:r>
              <a:rPr lang="en-US" dirty="0"/>
              <a:t>Benefits – accounting approved by the court and trustee discharged from liability for actions disclosed in accounting.  </a:t>
            </a:r>
          </a:p>
          <a:p>
            <a:pPr lvl="2"/>
            <a:r>
              <a:rPr lang="en-US" dirty="0"/>
              <a:t>Downsides – time and expense. </a:t>
            </a:r>
          </a:p>
          <a:p>
            <a:pPr lvl="3"/>
            <a:r>
              <a:rPr lang="en-US" dirty="0"/>
              <a:t>Utilize in cases of conflict or challenges from charity. </a:t>
            </a:r>
          </a:p>
          <a:p>
            <a:pPr lvl="1"/>
            <a:r>
              <a:rPr lang="en-US" dirty="0"/>
              <a:t>Note – approval from charity and OAG are </a:t>
            </a:r>
            <a:r>
              <a:rPr lang="en-US" b="1" dirty="0"/>
              <a:t>not </a:t>
            </a:r>
            <a:r>
              <a:rPr lang="en-US" dirty="0"/>
              <a:t>the same.</a:t>
            </a:r>
          </a:p>
          <a:p>
            <a:r>
              <a:rPr lang="en-US" dirty="0"/>
              <a:t>File final report with OAG (typically accounting). </a:t>
            </a:r>
          </a:p>
          <a:p>
            <a:r>
              <a:rPr lang="en-US" dirty="0"/>
              <a:t>Trustee must ensure remaining assets are distributed to designated charity(</a:t>
            </a:r>
            <a:r>
              <a:rPr lang="en-US" dirty="0" err="1"/>
              <a:t>ies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9736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mpkins Financial Corp.">
      <a:dk1>
        <a:sysClr val="windowText" lastClr="000000"/>
      </a:dk1>
      <a:lt1>
        <a:sysClr val="window" lastClr="FFFFFF"/>
      </a:lt1>
      <a:dk2>
        <a:srgbClr val="A89F87"/>
      </a:dk2>
      <a:lt2>
        <a:srgbClr val="F3D09A"/>
      </a:lt2>
      <a:accent1>
        <a:srgbClr val="66AEA2"/>
      </a:accent1>
      <a:accent2>
        <a:srgbClr val="004D44"/>
      </a:accent2>
      <a:accent3>
        <a:srgbClr val="DCA539"/>
      </a:accent3>
      <a:accent4>
        <a:srgbClr val="F3D09A"/>
      </a:accent4>
      <a:accent5>
        <a:srgbClr val="FFFF66"/>
      </a:accent5>
      <a:accent6>
        <a:srgbClr val="635041"/>
      </a:accent6>
      <a:hlink>
        <a:srgbClr val="66AEA2"/>
      </a:hlink>
      <a:folHlink>
        <a:srgbClr val="004D44"/>
      </a:folHlink>
    </a:clrScheme>
    <a:fontScheme name="Custom 1">
      <a:majorFont>
        <a:latin typeface="Cronos Pro"/>
        <a:ea typeface=""/>
        <a:cs typeface=""/>
      </a:majorFont>
      <a:minorFont>
        <a:latin typeface="Crono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kleaf TFA Presentation" id="{A600FAC3-2288-4E23-B023-C949037A14E9}" vid="{541A672D-048F-429D-9B59-2EB744661D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Oakleaf TFA Presentation</Template>
  <TotalTime>7611</TotalTime>
  <Words>458</Words>
  <Application>Microsoft Office PowerPoint</Application>
  <PresentationFormat>Widescreen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Cronos Pro</vt:lpstr>
      <vt:lpstr>Cronos Pro Light</vt:lpstr>
      <vt:lpstr>Wingdings</vt:lpstr>
      <vt:lpstr>Office Theme</vt:lpstr>
      <vt:lpstr>PowerPoint Presentation</vt:lpstr>
      <vt:lpstr>Trustee Duties During Life of Trust </vt:lpstr>
      <vt:lpstr>Filing Requirements for CRTs</vt:lpstr>
      <vt:lpstr>Trustee Duties Upon Termination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Compitello</dc:creator>
  <cp:lastModifiedBy>Serena Compitello</cp:lastModifiedBy>
  <cp:revision>30</cp:revision>
  <dcterms:created xsi:type="dcterms:W3CDTF">2025-04-15T15:56:16Z</dcterms:created>
  <dcterms:modified xsi:type="dcterms:W3CDTF">2025-05-20T13:06:06Z</dcterms:modified>
</cp:coreProperties>
</file>